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4.xml" ContentType="application/vnd.openxmlformats-officedocument.presentationml.notesSlide+xml"/>
  <Override PartName="/ppt/tags/tag84.xml" ContentType="application/vnd.openxmlformats-officedocument.presentationml.tags+xml"/>
  <Override PartName="/ppt/notesSlides/notesSlide15.xml" ContentType="application/vnd.openxmlformats-officedocument.presentationml.notesSlide+xml"/>
  <Override PartName="/ppt/tags/tag85.xml" ContentType="application/vnd.openxmlformats-officedocument.presentationml.tags+xml"/>
  <Override PartName="/ppt/notesSlides/notesSlide16.xml" ContentType="application/vnd.openxmlformats-officedocument.presentationml.notesSlide+xml"/>
  <Override PartName="/ppt/tags/tag86.xml" ContentType="application/vnd.openxmlformats-officedocument.presentationml.tags+xml"/>
  <Override PartName="/ppt/notesSlides/notesSlide17.xml" ContentType="application/vnd.openxmlformats-officedocument.presentationml.notesSlide+xml"/>
  <Override PartName="/ppt/tags/tag87.xml" ContentType="application/vnd.openxmlformats-officedocument.presentationml.tags+xml"/>
  <Override PartName="/ppt/notesSlides/notesSlide18.xml" ContentType="application/vnd.openxmlformats-officedocument.presentationml.notesSlide+xml"/>
  <Override PartName="/ppt/tags/tag88.xml" ContentType="application/vnd.openxmlformats-officedocument.presentationml.tags+xml"/>
  <Override PartName="/ppt/notesSlides/notesSlide19.xml" ContentType="application/vnd.openxmlformats-officedocument.presentationml.notesSlide+xml"/>
  <Override PartName="/ppt/tags/tag89.xml" ContentType="application/vnd.openxmlformats-officedocument.presentationml.tags+xml"/>
  <Override PartName="/ppt/notesSlides/notesSlide20.xml" ContentType="application/vnd.openxmlformats-officedocument.presentationml.notesSlide+xml"/>
  <Override PartName="/ppt/tags/tag90.xml" ContentType="application/vnd.openxmlformats-officedocument.presentationml.tags+xml"/>
  <Override PartName="/ppt/notesSlides/notesSlide21.xml" ContentType="application/vnd.openxmlformats-officedocument.presentationml.notesSlide+xml"/>
  <Override PartName="/ppt/tags/tag91.xml" ContentType="application/vnd.openxmlformats-officedocument.presentationml.tags+xml"/>
  <Override PartName="/ppt/notesSlides/notesSlide22.xml" ContentType="application/vnd.openxmlformats-officedocument.presentationml.notesSlide+xml"/>
  <Override PartName="/ppt/tags/tag92.xml" ContentType="application/vnd.openxmlformats-officedocument.presentationml.tags+xml"/>
  <Override PartName="/ppt/notesSlides/notesSlide23.xml" ContentType="application/vnd.openxmlformats-officedocument.presentationml.notesSlide+xml"/>
  <Override PartName="/ppt/tags/tag93.xml" ContentType="application/vnd.openxmlformats-officedocument.presentationml.tags+xml"/>
  <Override PartName="/ppt/notesSlides/notesSlide2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8.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9.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4.xml" ContentType="application/vnd.openxmlformats-officedocument.presentationml.tags+xml"/>
  <Override PartName="/ppt/tags/tag125.xml" ContentType="application/vnd.openxmlformats-officedocument.presentationml.tags+xml"/>
  <Override PartName="/ppt/notesSlides/notesSlide32.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handoutMasterIdLst>
    <p:handoutMasterId r:id="rId42"/>
  </p:handoutMasterIdLst>
  <p:sldIdLst>
    <p:sldId id="350" r:id="rId2"/>
    <p:sldId id="307" r:id="rId3"/>
    <p:sldId id="272" r:id="rId4"/>
    <p:sldId id="361" r:id="rId5"/>
    <p:sldId id="365" r:id="rId6"/>
    <p:sldId id="275" r:id="rId7"/>
    <p:sldId id="349" r:id="rId8"/>
    <p:sldId id="352" r:id="rId9"/>
    <p:sldId id="353" r:id="rId10"/>
    <p:sldId id="354" r:id="rId11"/>
    <p:sldId id="355" r:id="rId12"/>
    <p:sldId id="356" r:id="rId13"/>
    <p:sldId id="357" r:id="rId14"/>
    <p:sldId id="311" r:id="rId15"/>
    <p:sldId id="257" r:id="rId16"/>
    <p:sldId id="385" r:id="rId17"/>
    <p:sldId id="386" r:id="rId18"/>
    <p:sldId id="387" r:id="rId19"/>
    <p:sldId id="363" r:id="rId20"/>
    <p:sldId id="358" r:id="rId21"/>
    <p:sldId id="369" r:id="rId22"/>
    <p:sldId id="370" r:id="rId23"/>
    <p:sldId id="371" r:id="rId24"/>
    <p:sldId id="372" r:id="rId25"/>
    <p:sldId id="373" r:id="rId26"/>
    <p:sldId id="374" r:id="rId27"/>
    <p:sldId id="375" r:id="rId28"/>
    <p:sldId id="376" r:id="rId29"/>
    <p:sldId id="377" r:id="rId30"/>
    <p:sldId id="378" r:id="rId31"/>
    <p:sldId id="360" r:id="rId32"/>
    <p:sldId id="362" r:id="rId33"/>
    <p:sldId id="382" r:id="rId34"/>
    <p:sldId id="384" r:id="rId35"/>
    <p:sldId id="359" r:id="rId36"/>
    <p:sldId id="383" r:id="rId37"/>
    <p:sldId id="294" r:id="rId38"/>
    <p:sldId id="381" r:id="rId39"/>
    <p:sldId id="380" r:id="rId40"/>
  </p:sldIdLst>
  <p:sldSz cx="24387175" cy="13716000"/>
  <p:notesSz cx="7010400" cy="9296400"/>
  <p:custDataLst>
    <p:tags r:id="rId43"/>
  </p:custDataLst>
  <p:defaultTextStyle>
    <a:defPPr>
      <a:defRPr lang="fr-FR"/>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61" userDrawn="1">
          <p15:clr>
            <a:srgbClr val="A4A3A4"/>
          </p15:clr>
        </p15:guide>
        <p15:guide id="2" orient="horz" pos="6216" userDrawn="1">
          <p15:clr>
            <a:srgbClr val="A4A3A4"/>
          </p15:clr>
        </p15:guide>
        <p15:guide id="3" pos="768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élanie Rourke" initials="MR" lastIdx="9" clrIdx="0">
    <p:extLst>
      <p:ext uri="{19B8F6BF-5375-455C-9EA6-DF929625EA0E}">
        <p15:presenceInfo xmlns:p15="http://schemas.microsoft.com/office/powerpoint/2012/main" userId="S-1-5-21-4226757787-2080697864-660606538-146197" providerId="AD"/>
      </p:ext>
    </p:extLst>
  </p:cmAuthor>
  <p:cmAuthor id="2" name="Luis Moisa" initials="LM" lastIdx="1" clrIdx="1">
    <p:extLst>
      <p:ext uri="{19B8F6BF-5375-455C-9EA6-DF929625EA0E}">
        <p15:presenceInfo xmlns:p15="http://schemas.microsoft.com/office/powerpoint/2012/main" userId="S-1-5-21-4226757787-2080697864-660606538-1481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F8C8D"/>
    <a:srgbClr val="A8A8A8"/>
    <a:srgbClr val="3F2A55"/>
    <a:srgbClr val="000000"/>
    <a:srgbClr val="4E5B73"/>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63" autoAdjust="0"/>
    <p:restoredTop sz="88220" autoAdjust="0"/>
  </p:normalViewPr>
  <p:slideViewPr>
    <p:cSldViewPr snapToGrid="0" snapToObjects="1">
      <p:cViewPr varScale="1">
        <p:scale>
          <a:sx n="49" d="100"/>
          <a:sy n="49" d="100"/>
        </p:scale>
        <p:origin x="656" y="52"/>
      </p:cViewPr>
      <p:guideLst>
        <p:guide orient="horz" pos="5561"/>
        <p:guide orient="horz" pos="6216"/>
        <p:guide pos="7681"/>
      </p:guideLst>
    </p:cSldViewPr>
  </p:slideViewPr>
  <p:notesTextViewPr>
    <p:cViewPr>
      <p:scale>
        <a:sx n="3" d="2"/>
        <a:sy n="3" d="2"/>
      </p:scale>
      <p:origin x="0" y="0"/>
    </p:cViewPr>
  </p:notesTextViewPr>
  <p:sorterViewPr>
    <p:cViewPr varScale="1">
      <p:scale>
        <a:sx n="100" d="100"/>
        <a:sy n="100" d="100"/>
      </p:scale>
      <p:origin x="0" y="-84404"/>
    </p:cViewPr>
  </p:sorterViewPr>
  <p:notesViewPr>
    <p:cSldViewPr snapToGrid="0" snapToObjects="1" showGuides="1">
      <p:cViewPr varScale="1">
        <p:scale>
          <a:sx n="62" d="100"/>
          <a:sy n="62" d="100"/>
        </p:scale>
        <p:origin x="261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BF3D92-AEE2-45B3-A7AA-5D65173A3439}" type="doc">
      <dgm:prSet loTypeId="urn:microsoft.com/office/officeart/2005/8/layout/cycle8" loCatId="cycle" qsTypeId="urn:microsoft.com/office/officeart/2005/8/quickstyle/simple1" qsCatId="simple" csTypeId="urn:microsoft.com/office/officeart/2005/8/colors/accent1_2" csCatId="accent1" phldr="1"/>
      <dgm:spPr/>
    </dgm:pt>
    <dgm:pt modelId="{9FA0814A-7A74-4474-BF1A-FD0E81D5A653}">
      <dgm:prSet phldrT="[Text]"/>
      <dgm:spPr/>
      <dgm:t>
        <a:bodyPr/>
        <a:lstStyle/>
        <a:p>
          <a:r>
            <a:rPr lang="fr-FR" dirty="0" smtClean="0"/>
            <a:t>Être conscient et réfléchir à soi-même </a:t>
          </a:r>
          <a:endParaRPr lang="en-US" dirty="0"/>
        </a:p>
      </dgm:t>
    </dgm:pt>
    <dgm:pt modelId="{6A3F7285-76B0-4CA2-814E-27705C1A7430}" type="parTrans" cxnId="{30925F3C-16E3-4CA9-9BF4-F8886696DDF6}">
      <dgm:prSet/>
      <dgm:spPr/>
      <dgm:t>
        <a:bodyPr/>
        <a:lstStyle/>
        <a:p>
          <a:endParaRPr lang="en-US"/>
        </a:p>
      </dgm:t>
    </dgm:pt>
    <dgm:pt modelId="{67691C80-5A7D-4B4D-A866-7FF88FCA768D}" type="sibTrans" cxnId="{30925F3C-16E3-4CA9-9BF4-F8886696DDF6}">
      <dgm:prSet/>
      <dgm:spPr/>
      <dgm:t>
        <a:bodyPr/>
        <a:lstStyle/>
        <a:p>
          <a:endParaRPr lang="en-US"/>
        </a:p>
      </dgm:t>
    </dgm:pt>
    <dgm:pt modelId="{1EDF5A4A-B000-455E-BE85-63DA6E91A191}">
      <dgm:prSet phldrT="[Text]"/>
      <dgm:spPr/>
      <dgm:t>
        <a:bodyPr/>
        <a:lstStyle/>
        <a:p>
          <a:r>
            <a:rPr lang="en-US" dirty="0" err="1" smtClean="0"/>
            <a:t>Perturber</a:t>
          </a:r>
          <a:r>
            <a:rPr lang="en-US" dirty="0" smtClean="0"/>
            <a:t> et </a:t>
          </a:r>
          <a:r>
            <a:rPr lang="en-US" dirty="0" err="1" smtClean="0"/>
            <a:t>atténuer</a:t>
          </a:r>
          <a:endParaRPr lang="en-US" dirty="0"/>
        </a:p>
      </dgm:t>
    </dgm:pt>
    <dgm:pt modelId="{CED3F088-EEA4-4BA0-A3C1-25EF9AE05030}" type="parTrans" cxnId="{B0D0FF8C-4554-4051-A4CB-E359552EEBB8}">
      <dgm:prSet/>
      <dgm:spPr/>
      <dgm:t>
        <a:bodyPr/>
        <a:lstStyle/>
        <a:p>
          <a:endParaRPr lang="en-US"/>
        </a:p>
      </dgm:t>
    </dgm:pt>
    <dgm:pt modelId="{06B186F0-DD29-40B2-835A-54F2DB9073E1}" type="sibTrans" cxnId="{B0D0FF8C-4554-4051-A4CB-E359552EEBB8}">
      <dgm:prSet/>
      <dgm:spPr/>
      <dgm:t>
        <a:bodyPr/>
        <a:lstStyle/>
        <a:p>
          <a:endParaRPr lang="en-US"/>
        </a:p>
      </dgm:t>
    </dgm:pt>
    <dgm:pt modelId="{9F5882EB-A0C7-4C03-BBB0-7479E182AF28}">
      <dgm:prSet phldrT="[Text]"/>
      <dgm:spPr/>
      <dgm:t>
        <a:bodyPr/>
        <a:lstStyle/>
        <a:p>
          <a:r>
            <a:rPr lang="en-US" dirty="0" err="1" smtClean="0"/>
            <a:t>Comprendre</a:t>
          </a:r>
          <a:r>
            <a:rPr lang="en-US" dirty="0" smtClean="0"/>
            <a:t> </a:t>
          </a:r>
          <a:endParaRPr lang="en-US" dirty="0"/>
        </a:p>
      </dgm:t>
    </dgm:pt>
    <dgm:pt modelId="{ABAED5BD-3A1E-47CD-A7B0-7172D6A37A85}" type="parTrans" cxnId="{C9D06796-1FF9-48B9-A386-243F0D87F89A}">
      <dgm:prSet/>
      <dgm:spPr/>
      <dgm:t>
        <a:bodyPr/>
        <a:lstStyle/>
        <a:p>
          <a:endParaRPr lang="en-US"/>
        </a:p>
      </dgm:t>
    </dgm:pt>
    <dgm:pt modelId="{A5D503C0-478A-4144-A6C5-940DA88D1C8F}" type="sibTrans" cxnId="{C9D06796-1FF9-48B9-A386-243F0D87F89A}">
      <dgm:prSet/>
      <dgm:spPr/>
      <dgm:t>
        <a:bodyPr/>
        <a:lstStyle/>
        <a:p>
          <a:endParaRPr lang="en-US"/>
        </a:p>
      </dgm:t>
    </dgm:pt>
    <dgm:pt modelId="{EC903335-1318-4FA1-9FE9-C3112CC21771}" type="pres">
      <dgm:prSet presAssocID="{24BF3D92-AEE2-45B3-A7AA-5D65173A3439}" presName="compositeShape" presStyleCnt="0">
        <dgm:presLayoutVars>
          <dgm:chMax val="7"/>
          <dgm:dir/>
          <dgm:resizeHandles val="exact"/>
        </dgm:presLayoutVars>
      </dgm:prSet>
      <dgm:spPr/>
    </dgm:pt>
    <dgm:pt modelId="{23FE9E8C-5122-49AF-A6C0-182BE52432C4}" type="pres">
      <dgm:prSet presAssocID="{24BF3D92-AEE2-45B3-A7AA-5D65173A3439}" presName="wedge1" presStyleLbl="node1" presStyleIdx="0" presStyleCnt="3"/>
      <dgm:spPr/>
      <dgm:t>
        <a:bodyPr/>
        <a:lstStyle/>
        <a:p>
          <a:endParaRPr lang="en-US"/>
        </a:p>
      </dgm:t>
    </dgm:pt>
    <dgm:pt modelId="{259C7C18-75FE-4C48-A7CC-83A12204813A}" type="pres">
      <dgm:prSet presAssocID="{24BF3D92-AEE2-45B3-A7AA-5D65173A3439}" presName="dummy1a" presStyleCnt="0"/>
      <dgm:spPr/>
    </dgm:pt>
    <dgm:pt modelId="{F7E2FD9D-64C5-439F-BD7F-5BE5E03508EB}" type="pres">
      <dgm:prSet presAssocID="{24BF3D92-AEE2-45B3-A7AA-5D65173A3439}" presName="dummy1b" presStyleCnt="0"/>
      <dgm:spPr/>
    </dgm:pt>
    <dgm:pt modelId="{2BA71A2D-33B4-4F0B-8EC7-21FA92827F26}" type="pres">
      <dgm:prSet presAssocID="{24BF3D92-AEE2-45B3-A7AA-5D65173A3439}" presName="wedge1Tx" presStyleLbl="node1" presStyleIdx="0" presStyleCnt="3">
        <dgm:presLayoutVars>
          <dgm:chMax val="0"/>
          <dgm:chPref val="0"/>
          <dgm:bulletEnabled val="1"/>
        </dgm:presLayoutVars>
      </dgm:prSet>
      <dgm:spPr/>
      <dgm:t>
        <a:bodyPr/>
        <a:lstStyle/>
        <a:p>
          <a:endParaRPr lang="en-US"/>
        </a:p>
      </dgm:t>
    </dgm:pt>
    <dgm:pt modelId="{A8B671D0-5A17-4978-9AFC-8C393D74B5F9}" type="pres">
      <dgm:prSet presAssocID="{24BF3D92-AEE2-45B3-A7AA-5D65173A3439}" presName="wedge2" presStyleLbl="node1" presStyleIdx="1" presStyleCnt="3"/>
      <dgm:spPr/>
      <dgm:t>
        <a:bodyPr/>
        <a:lstStyle/>
        <a:p>
          <a:endParaRPr lang="en-US"/>
        </a:p>
      </dgm:t>
    </dgm:pt>
    <dgm:pt modelId="{DFD89120-0F7D-4D4F-B327-1C246C5EA6E6}" type="pres">
      <dgm:prSet presAssocID="{24BF3D92-AEE2-45B3-A7AA-5D65173A3439}" presName="dummy2a" presStyleCnt="0"/>
      <dgm:spPr/>
    </dgm:pt>
    <dgm:pt modelId="{56912B87-D07F-41B6-8A41-C523A6AC4651}" type="pres">
      <dgm:prSet presAssocID="{24BF3D92-AEE2-45B3-A7AA-5D65173A3439}" presName="dummy2b" presStyleCnt="0"/>
      <dgm:spPr/>
    </dgm:pt>
    <dgm:pt modelId="{FDD8354F-F9AB-4ED9-B45B-980A1EBD970F}" type="pres">
      <dgm:prSet presAssocID="{24BF3D92-AEE2-45B3-A7AA-5D65173A3439}" presName="wedge2Tx" presStyleLbl="node1" presStyleIdx="1" presStyleCnt="3">
        <dgm:presLayoutVars>
          <dgm:chMax val="0"/>
          <dgm:chPref val="0"/>
          <dgm:bulletEnabled val="1"/>
        </dgm:presLayoutVars>
      </dgm:prSet>
      <dgm:spPr/>
      <dgm:t>
        <a:bodyPr/>
        <a:lstStyle/>
        <a:p>
          <a:endParaRPr lang="en-US"/>
        </a:p>
      </dgm:t>
    </dgm:pt>
    <dgm:pt modelId="{18E929E9-680F-4CAA-9C7C-C6E0E87A7912}" type="pres">
      <dgm:prSet presAssocID="{24BF3D92-AEE2-45B3-A7AA-5D65173A3439}" presName="wedge3" presStyleLbl="node1" presStyleIdx="2" presStyleCnt="3"/>
      <dgm:spPr/>
      <dgm:t>
        <a:bodyPr/>
        <a:lstStyle/>
        <a:p>
          <a:endParaRPr lang="en-US"/>
        </a:p>
      </dgm:t>
    </dgm:pt>
    <dgm:pt modelId="{A47F53FC-A006-42A1-A6AF-EBC513F07F85}" type="pres">
      <dgm:prSet presAssocID="{24BF3D92-AEE2-45B3-A7AA-5D65173A3439}" presName="dummy3a" presStyleCnt="0"/>
      <dgm:spPr/>
    </dgm:pt>
    <dgm:pt modelId="{67F5306F-DDCB-4802-ABA1-43BEB6B00CC2}" type="pres">
      <dgm:prSet presAssocID="{24BF3D92-AEE2-45B3-A7AA-5D65173A3439}" presName="dummy3b" presStyleCnt="0"/>
      <dgm:spPr/>
    </dgm:pt>
    <dgm:pt modelId="{5435B51A-25EB-4E46-9A60-6D3C02828F6A}" type="pres">
      <dgm:prSet presAssocID="{24BF3D92-AEE2-45B3-A7AA-5D65173A3439}" presName="wedge3Tx" presStyleLbl="node1" presStyleIdx="2" presStyleCnt="3">
        <dgm:presLayoutVars>
          <dgm:chMax val="0"/>
          <dgm:chPref val="0"/>
          <dgm:bulletEnabled val="1"/>
        </dgm:presLayoutVars>
      </dgm:prSet>
      <dgm:spPr/>
      <dgm:t>
        <a:bodyPr/>
        <a:lstStyle/>
        <a:p>
          <a:endParaRPr lang="en-US"/>
        </a:p>
      </dgm:t>
    </dgm:pt>
    <dgm:pt modelId="{2F9D419B-FE36-4A7C-8CB3-825C5AB85B32}" type="pres">
      <dgm:prSet presAssocID="{67691C80-5A7D-4B4D-A866-7FF88FCA768D}" presName="arrowWedge1" presStyleLbl="fgSibTrans2D1" presStyleIdx="0" presStyleCnt="3"/>
      <dgm:spPr/>
    </dgm:pt>
    <dgm:pt modelId="{FEC323A8-3483-4FEC-8C0A-15E9A6E05DB0}" type="pres">
      <dgm:prSet presAssocID="{06B186F0-DD29-40B2-835A-54F2DB9073E1}" presName="arrowWedge2" presStyleLbl="fgSibTrans2D1" presStyleIdx="1" presStyleCnt="3"/>
      <dgm:spPr/>
    </dgm:pt>
    <dgm:pt modelId="{BE114BF6-323A-4B47-A57E-A09F423F9948}" type="pres">
      <dgm:prSet presAssocID="{A5D503C0-478A-4144-A6C5-940DA88D1C8F}" presName="arrowWedge3" presStyleLbl="fgSibTrans2D1" presStyleIdx="2" presStyleCnt="3" custScaleX="96738"/>
      <dgm:spPr/>
    </dgm:pt>
  </dgm:ptLst>
  <dgm:cxnLst>
    <dgm:cxn modelId="{B0D0FF8C-4554-4051-A4CB-E359552EEBB8}" srcId="{24BF3D92-AEE2-45B3-A7AA-5D65173A3439}" destId="{1EDF5A4A-B000-455E-BE85-63DA6E91A191}" srcOrd="1" destOrd="0" parTransId="{CED3F088-EEA4-4BA0-A3C1-25EF9AE05030}" sibTransId="{06B186F0-DD29-40B2-835A-54F2DB9073E1}"/>
    <dgm:cxn modelId="{898BA818-A22A-499A-81EB-D4A0DB8F2AE5}" type="presOf" srcId="{9F5882EB-A0C7-4C03-BBB0-7479E182AF28}" destId="{5435B51A-25EB-4E46-9A60-6D3C02828F6A}" srcOrd="1" destOrd="0" presId="urn:microsoft.com/office/officeart/2005/8/layout/cycle8"/>
    <dgm:cxn modelId="{E9041058-EE0C-47A5-8823-EC311CB0535F}" type="presOf" srcId="{24BF3D92-AEE2-45B3-A7AA-5D65173A3439}" destId="{EC903335-1318-4FA1-9FE9-C3112CC21771}" srcOrd="0" destOrd="0" presId="urn:microsoft.com/office/officeart/2005/8/layout/cycle8"/>
    <dgm:cxn modelId="{04342EE9-2ADF-48A2-9B6B-401E0A68D201}" type="presOf" srcId="{9F5882EB-A0C7-4C03-BBB0-7479E182AF28}" destId="{18E929E9-680F-4CAA-9C7C-C6E0E87A7912}" srcOrd="0" destOrd="0" presId="urn:microsoft.com/office/officeart/2005/8/layout/cycle8"/>
    <dgm:cxn modelId="{30925F3C-16E3-4CA9-9BF4-F8886696DDF6}" srcId="{24BF3D92-AEE2-45B3-A7AA-5D65173A3439}" destId="{9FA0814A-7A74-4474-BF1A-FD0E81D5A653}" srcOrd="0" destOrd="0" parTransId="{6A3F7285-76B0-4CA2-814E-27705C1A7430}" sibTransId="{67691C80-5A7D-4B4D-A866-7FF88FCA768D}"/>
    <dgm:cxn modelId="{C9D06796-1FF9-48B9-A386-243F0D87F89A}" srcId="{24BF3D92-AEE2-45B3-A7AA-5D65173A3439}" destId="{9F5882EB-A0C7-4C03-BBB0-7479E182AF28}" srcOrd="2" destOrd="0" parTransId="{ABAED5BD-3A1E-47CD-A7B0-7172D6A37A85}" sibTransId="{A5D503C0-478A-4144-A6C5-940DA88D1C8F}"/>
    <dgm:cxn modelId="{F963F992-FFB1-47B5-AD84-0914BA747888}" type="presOf" srcId="{9FA0814A-7A74-4474-BF1A-FD0E81D5A653}" destId="{23FE9E8C-5122-49AF-A6C0-182BE52432C4}" srcOrd="0" destOrd="0" presId="urn:microsoft.com/office/officeart/2005/8/layout/cycle8"/>
    <dgm:cxn modelId="{39B62028-DCB8-471D-BF0A-F3179812520D}" type="presOf" srcId="{9FA0814A-7A74-4474-BF1A-FD0E81D5A653}" destId="{2BA71A2D-33B4-4F0B-8EC7-21FA92827F26}" srcOrd="1" destOrd="0" presId="urn:microsoft.com/office/officeart/2005/8/layout/cycle8"/>
    <dgm:cxn modelId="{6DB3E1A6-D75E-40A5-8003-AFA5E12EEA14}" type="presOf" srcId="{1EDF5A4A-B000-455E-BE85-63DA6E91A191}" destId="{A8B671D0-5A17-4978-9AFC-8C393D74B5F9}" srcOrd="0" destOrd="0" presId="urn:microsoft.com/office/officeart/2005/8/layout/cycle8"/>
    <dgm:cxn modelId="{371F1C16-1104-4F31-B66C-798635648485}" type="presOf" srcId="{1EDF5A4A-B000-455E-BE85-63DA6E91A191}" destId="{FDD8354F-F9AB-4ED9-B45B-980A1EBD970F}" srcOrd="1" destOrd="0" presId="urn:microsoft.com/office/officeart/2005/8/layout/cycle8"/>
    <dgm:cxn modelId="{18A7C57C-E8FD-46EA-9B54-4E5910C62557}" type="presParOf" srcId="{EC903335-1318-4FA1-9FE9-C3112CC21771}" destId="{23FE9E8C-5122-49AF-A6C0-182BE52432C4}" srcOrd="0" destOrd="0" presId="urn:microsoft.com/office/officeart/2005/8/layout/cycle8"/>
    <dgm:cxn modelId="{814846C1-3A64-4D7F-969D-924B14C76AF0}" type="presParOf" srcId="{EC903335-1318-4FA1-9FE9-C3112CC21771}" destId="{259C7C18-75FE-4C48-A7CC-83A12204813A}" srcOrd="1" destOrd="0" presId="urn:microsoft.com/office/officeart/2005/8/layout/cycle8"/>
    <dgm:cxn modelId="{C40F2FEF-6AF0-404B-A2DB-804792A245C2}" type="presParOf" srcId="{EC903335-1318-4FA1-9FE9-C3112CC21771}" destId="{F7E2FD9D-64C5-439F-BD7F-5BE5E03508EB}" srcOrd="2" destOrd="0" presId="urn:microsoft.com/office/officeart/2005/8/layout/cycle8"/>
    <dgm:cxn modelId="{C6CFC01E-E56A-47E5-91F9-8195115C3B93}" type="presParOf" srcId="{EC903335-1318-4FA1-9FE9-C3112CC21771}" destId="{2BA71A2D-33B4-4F0B-8EC7-21FA92827F26}" srcOrd="3" destOrd="0" presId="urn:microsoft.com/office/officeart/2005/8/layout/cycle8"/>
    <dgm:cxn modelId="{808E99B4-ED5C-4F8D-A6B9-FCC34F99EEAA}" type="presParOf" srcId="{EC903335-1318-4FA1-9FE9-C3112CC21771}" destId="{A8B671D0-5A17-4978-9AFC-8C393D74B5F9}" srcOrd="4" destOrd="0" presId="urn:microsoft.com/office/officeart/2005/8/layout/cycle8"/>
    <dgm:cxn modelId="{EEE9D47A-072F-4482-9249-116E9912D9A2}" type="presParOf" srcId="{EC903335-1318-4FA1-9FE9-C3112CC21771}" destId="{DFD89120-0F7D-4D4F-B327-1C246C5EA6E6}" srcOrd="5" destOrd="0" presId="urn:microsoft.com/office/officeart/2005/8/layout/cycle8"/>
    <dgm:cxn modelId="{C13840D9-3A2A-498A-A08A-5F1430D1BF0A}" type="presParOf" srcId="{EC903335-1318-4FA1-9FE9-C3112CC21771}" destId="{56912B87-D07F-41B6-8A41-C523A6AC4651}" srcOrd="6" destOrd="0" presId="urn:microsoft.com/office/officeart/2005/8/layout/cycle8"/>
    <dgm:cxn modelId="{145A3A19-E8CE-44B7-B1FB-18B58954868D}" type="presParOf" srcId="{EC903335-1318-4FA1-9FE9-C3112CC21771}" destId="{FDD8354F-F9AB-4ED9-B45B-980A1EBD970F}" srcOrd="7" destOrd="0" presId="urn:microsoft.com/office/officeart/2005/8/layout/cycle8"/>
    <dgm:cxn modelId="{D2089B38-8777-4233-AA15-D814125CED4C}" type="presParOf" srcId="{EC903335-1318-4FA1-9FE9-C3112CC21771}" destId="{18E929E9-680F-4CAA-9C7C-C6E0E87A7912}" srcOrd="8" destOrd="0" presId="urn:microsoft.com/office/officeart/2005/8/layout/cycle8"/>
    <dgm:cxn modelId="{743296AF-A259-461F-95E7-A2AA680E583B}" type="presParOf" srcId="{EC903335-1318-4FA1-9FE9-C3112CC21771}" destId="{A47F53FC-A006-42A1-A6AF-EBC513F07F85}" srcOrd="9" destOrd="0" presId="urn:microsoft.com/office/officeart/2005/8/layout/cycle8"/>
    <dgm:cxn modelId="{F22D4A2D-3EBC-4944-803B-FF120C64434D}" type="presParOf" srcId="{EC903335-1318-4FA1-9FE9-C3112CC21771}" destId="{67F5306F-DDCB-4802-ABA1-43BEB6B00CC2}" srcOrd="10" destOrd="0" presId="urn:microsoft.com/office/officeart/2005/8/layout/cycle8"/>
    <dgm:cxn modelId="{B357FCFB-3B9A-4A1E-87AA-451338E8623A}" type="presParOf" srcId="{EC903335-1318-4FA1-9FE9-C3112CC21771}" destId="{5435B51A-25EB-4E46-9A60-6D3C02828F6A}" srcOrd="11" destOrd="0" presId="urn:microsoft.com/office/officeart/2005/8/layout/cycle8"/>
    <dgm:cxn modelId="{60BBC8D5-25B7-46F8-A01E-57C886430280}" type="presParOf" srcId="{EC903335-1318-4FA1-9FE9-C3112CC21771}" destId="{2F9D419B-FE36-4A7C-8CB3-825C5AB85B32}" srcOrd="12" destOrd="0" presId="urn:microsoft.com/office/officeart/2005/8/layout/cycle8"/>
    <dgm:cxn modelId="{39D7A682-9517-4956-BD94-6978E7D97AF8}" type="presParOf" srcId="{EC903335-1318-4FA1-9FE9-C3112CC21771}" destId="{FEC323A8-3483-4FEC-8C0A-15E9A6E05DB0}" srcOrd="13" destOrd="0" presId="urn:microsoft.com/office/officeart/2005/8/layout/cycle8"/>
    <dgm:cxn modelId="{73B0548D-77E6-493C-9B9A-21AFD3127CFD}" type="presParOf" srcId="{EC903335-1318-4FA1-9FE9-C3112CC21771}" destId="{BE114BF6-323A-4B47-A57E-A09F423F9948}" srcOrd="14" destOrd="0" presId="urn:microsoft.com/office/officeart/2005/8/layout/cycle8"/>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CF627D-B559-4A11-A455-D0B14C6F32EB}"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BC4F9A70-E5BB-4B18-A3D7-EEE14EB25B62}">
      <dgm:prSet phldrT="[Text]" custT="1"/>
      <dgm:spPr/>
      <dgm:t>
        <a:bodyPr/>
        <a:lstStyle/>
        <a:p>
          <a:r>
            <a:rPr lang="fr-CA" sz="2800"/>
            <a:t>Préjugé</a:t>
          </a:r>
        </a:p>
      </dgm:t>
    </dgm:pt>
    <dgm:pt modelId="{A2E409D0-8549-4E05-9DA0-D6D29845D2AB}" type="parTrans" cxnId="{7910F4FE-A245-47EC-8256-50AC79BC3781}">
      <dgm:prSet/>
      <dgm:spPr/>
      <dgm:t>
        <a:bodyPr/>
        <a:lstStyle/>
        <a:p>
          <a:endParaRPr lang="en-US" sz="3200"/>
        </a:p>
      </dgm:t>
    </dgm:pt>
    <dgm:pt modelId="{F26E8B82-9603-4CE0-AE2A-DD3EE2FD660C}" type="sibTrans" cxnId="{7910F4FE-A245-47EC-8256-50AC79BC3781}">
      <dgm:prSet custT="1"/>
      <dgm:spPr>
        <a:ln w="38100">
          <a:solidFill>
            <a:schemeClr val="accent2"/>
          </a:solidFill>
        </a:ln>
      </dgm:spPr>
      <dgm:t>
        <a:bodyPr/>
        <a:lstStyle/>
        <a:p>
          <a:endParaRPr lang="en-US" sz="2000" dirty="0"/>
        </a:p>
      </dgm:t>
    </dgm:pt>
    <dgm:pt modelId="{72FFECDE-49DA-404C-B831-AB4902C156F5}">
      <dgm:prSet phldrT="[Text]" custT="1"/>
      <dgm:spPr/>
      <dgm:t>
        <a:bodyPr/>
        <a:lstStyle/>
        <a:p>
          <a:r>
            <a:rPr lang="fr-CA" sz="2800" dirty="0" smtClean="0"/>
            <a:t>Préjudice</a:t>
          </a:r>
          <a:endParaRPr lang="fr-CA" sz="2800" dirty="0"/>
        </a:p>
      </dgm:t>
    </dgm:pt>
    <dgm:pt modelId="{6AF2EDDB-8F43-4C6C-8EEF-882C036EC9EE}" type="parTrans" cxnId="{B2E3327F-DD9D-41A2-81F0-EFDDE3D6D485}">
      <dgm:prSet/>
      <dgm:spPr/>
      <dgm:t>
        <a:bodyPr/>
        <a:lstStyle/>
        <a:p>
          <a:endParaRPr lang="en-US" sz="3200"/>
        </a:p>
      </dgm:t>
    </dgm:pt>
    <dgm:pt modelId="{4FBF71EC-11B0-498D-B681-3A2019E52EB2}" type="sibTrans" cxnId="{B2E3327F-DD9D-41A2-81F0-EFDDE3D6D485}">
      <dgm:prSet custT="1"/>
      <dgm:spPr>
        <a:ln w="38100">
          <a:solidFill>
            <a:schemeClr val="accent2"/>
          </a:solidFill>
        </a:ln>
      </dgm:spPr>
      <dgm:t>
        <a:bodyPr/>
        <a:lstStyle/>
        <a:p>
          <a:endParaRPr lang="en-US" sz="2000" dirty="0"/>
        </a:p>
      </dgm:t>
    </dgm:pt>
    <dgm:pt modelId="{F0BF0B84-161F-4016-9870-68FBA653F0EE}">
      <dgm:prSet phldrT="[Text]" custT="1"/>
      <dgm:spPr/>
      <dgm:t>
        <a:bodyPr/>
        <a:lstStyle/>
        <a:p>
          <a:r>
            <a:rPr lang="fr-CA" sz="2800"/>
            <a:t>Discrimination </a:t>
          </a:r>
        </a:p>
      </dgm:t>
    </dgm:pt>
    <dgm:pt modelId="{B271ECE1-E712-473D-8447-A4149A946CD1}" type="parTrans" cxnId="{FF651712-DE89-49B8-B2AC-C6C2D76F6641}">
      <dgm:prSet/>
      <dgm:spPr/>
      <dgm:t>
        <a:bodyPr/>
        <a:lstStyle/>
        <a:p>
          <a:endParaRPr lang="en-US" sz="3200"/>
        </a:p>
      </dgm:t>
    </dgm:pt>
    <dgm:pt modelId="{E017856C-1BF1-420C-AC98-B86F5A115EBF}" type="sibTrans" cxnId="{FF651712-DE89-49B8-B2AC-C6C2D76F6641}">
      <dgm:prSet custT="1"/>
      <dgm:spPr>
        <a:ln w="38100">
          <a:solidFill>
            <a:schemeClr val="accent2"/>
          </a:solidFill>
        </a:ln>
      </dgm:spPr>
      <dgm:t>
        <a:bodyPr/>
        <a:lstStyle/>
        <a:p>
          <a:endParaRPr lang="en-US" sz="2000" dirty="0"/>
        </a:p>
      </dgm:t>
    </dgm:pt>
    <dgm:pt modelId="{93A093EA-124A-4F5F-A58A-C6190B8E070B}">
      <dgm:prSet phldrT="[Text]" custT="1"/>
      <dgm:spPr/>
      <dgm:t>
        <a:bodyPr/>
        <a:lstStyle/>
        <a:p>
          <a:r>
            <a:rPr lang="fr-CA" sz="2800"/>
            <a:t>Exclusion </a:t>
          </a:r>
        </a:p>
      </dgm:t>
    </dgm:pt>
    <dgm:pt modelId="{2215A455-019A-4A0C-A943-FBF9ACB551E2}" type="parTrans" cxnId="{44081923-8218-47F3-B085-FFAA09E92431}">
      <dgm:prSet/>
      <dgm:spPr/>
      <dgm:t>
        <a:bodyPr/>
        <a:lstStyle/>
        <a:p>
          <a:endParaRPr lang="en-US" sz="3200"/>
        </a:p>
      </dgm:t>
    </dgm:pt>
    <dgm:pt modelId="{DF02997B-809A-4975-80A0-97FD2C569F16}" type="sibTrans" cxnId="{44081923-8218-47F3-B085-FFAA09E92431}">
      <dgm:prSet custT="1"/>
      <dgm:spPr>
        <a:ln w="38100">
          <a:solidFill>
            <a:schemeClr val="accent2"/>
          </a:solidFill>
        </a:ln>
      </dgm:spPr>
      <dgm:t>
        <a:bodyPr/>
        <a:lstStyle/>
        <a:p>
          <a:endParaRPr lang="en-US" sz="2000" dirty="0"/>
        </a:p>
      </dgm:t>
    </dgm:pt>
    <dgm:pt modelId="{3E001D51-11AD-4B0E-9A04-7DF0D1044CA1}" type="pres">
      <dgm:prSet presAssocID="{3DCF627D-B559-4A11-A455-D0B14C6F32EB}" presName="cycle" presStyleCnt="0">
        <dgm:presLayoutVars>
          <dgm:dir/>
          <dgm:resizeHandles val="exact"/>
        </dgm:presLayoutVars>
      </dgm:prSet>
      <dgm:spPr/>
      <dgm:t>
        <a:bodyPr/>
        <a:lstStyle/>
        <a:p>
          <a:endParaRPr lang="fr-CA"/>
        </a:p>
      </dgm:t>
    </dgm:pt>
    <dgm:pt modelId="{353F18A9-6C6B-455B-8762-BE95EA186DFB}" type="pres">
      <dgm:prSet presAssocID="{BC4F9A70-E5BB-4B18-A3D7-EEE14EB25B62}" presName="node" presStyleLbl="node1" presStyleIdx="0" presStyleCnt="4" custScaleY="86431">
        <dgm:presLayoutVars>
          <dgm:bulletEnabled val="1"/>
        </dgm:presLayoutVars>
      </dgm:prSet>
      <dgm:spPr/>
      <dgm:t>
        <a:bodyPr/>
        <a:lstStyle/>
        <a:p>
          <a:endParaRPr lang="fr-CA"/>
        </a:p>
      </dgm:t>
    </dgm:pt>
    <dgm:pt modelId="{2EA12376-D7CE-4E0C-A54F-0D53D85FA530}" type="pres">
      <dgm:prSet presAssocID="{BC4F9A70-E5BB-4B18-A3D7-EEE14EB25B62}" presName="spNode" presStyleCnt="0"/>
      <dgm:spPr/>
    </dgm:pt>
    <dgm:pt modelId="{303E1BBA-002E-4354-8C13-5C410D7DBB09}" type="pres">
      <dgm:prSet presAssocID="{F26E8B82-9603-4CE0-AE2A-DD3EE2FD660C}" presName="sibTrans" presStyleLbl="sibTrans1D1" presStyleIdx="0" presStyleCnt="4"/>
      <dgm:spPr/>
      <dgm:t>
        <a:bodyPr/>
        <a:lstStyle/>
        <a:p>
          <a:endParaRPr lang="fr-CA"/>
        </a:p>
      </dgm:t>
    </dgm:pt>
    <dgm:pt modelId="{F008C56E-12EA-4D0E-AC03-0F2672E7F1C6}" type="pres">
      <dgm:prSet presAssocID="{72FFECDE-49DA-404C-B831-AB4902C156F5}" presName="node" presStyleLbl="node1" presStyleIdx="1" presStyleCnt="4" custScaleY="86431">
        <dgm:presLayoutVars>
          <dgm:bulletEnabled val="1"/>
        </dgm:presLayoutVars>
      </dgm:prSet>
      <dgm:spPr/>
      <dgm:t>
        <a:bodyPr/>
        <a:lstStyle/>
        <a:p>
          <a:endParaRPr lang="fr-CA"/>
        </a:p>
      </dgm:t>
    </dgm:pt>
    <dgm:pt modelId="{04C96C93-B3A9-455C-823D-11E3D778781A}" type="pres">
      <dgm:prSet presAssocID="{72FFECDE-49DA-404C-B831-AB4902C156F5}" presName="spNode" presStyleCnt="0"/>
      <dgm:spPr/>
    </dgm:pt>
    <dgm:pt modelId="{BA313609-3122-47B3-A02F-FD12878A7F50}" type="pres">
      <dgm:prSet presAssocID="{4FBF71EC-11B0-498D-B681-3A2019E52EB2}" presName="sibTrans" presStyleLbl="sibTrans1D1" presStyleIdx="1" presStyleCnt="4"/>
      <dgm:spPr/>
      <dgm:t>
        <a:bodyPr/>
        <a:lstStyle/>
        <a:p>
          <a:endParaRPr lang="fr-CA"/>
        </a:p>
      </dgm:t>
    </dgm:pt>
    <dgm:pt modelId="{5300C018-1030-4DC3-B611-9426D261D34F}" type="pres">
      <dgm:prSet presAssocID="{F0BF0B84-161F-4016-9870-68FBA653F0EE}" presName="node" presStyleLbl="node1" presStyleIdx="2" presStyleCnt="4" custScaleX="118227" custScaleY="86431">
        <dgm:presLayoutVars>
          <dgm:bulletEnabled val="1"/>
        </dgm:presLayoutVars>
      </dgm:prSet>
      <dgm:spPr/>
      <dgm:t>
        <a:bodyPr/>
        <a:lstStyle/>
        <a:p>
          <a:endParaRPr lang="fr-CA"/>
        </a:p>
      </dgm:t>
    </dgm:pt>
    <dgm:pt modelId="{574560FE-B015-4CFD-AD72-A0E0592588E7}" type="pres">
      <dgm:prSet presAssocID="{F0BF0B84-161F-4016-9870-68FBA653F0EE}" presName="spNode" presStyleCnt="0"/>
      <dgm:spPr/>
    </dgm:pt>
    <dgm:pt modelId="{24C3CCFF-440B-4F5E-8527-81B4F8B9E2F6}" type="pres">
      <dgm:prSet presAssocID="{E017856C-1BF1-420C-AC98-B86F5A115EBF}" presName="sibTrans" presStyleLbl="sibTrans1D1" presStyleIdx="2" presStyleCnt="4"/>
      <dgm:spPr/>
      <dgm:t>
        <a:bodyPr/>
        <a:lstStyle/>
        <a:p>
          <a:endParaRPr lang="fr-CA"/>
        </a:p>
      </dgm:t>
    </dgm:pt>
    <dgm:pt modelId="{C942BABB-36A1-45E1-96F2-A587E9BED867}" type="pres">
      <dgm:prSet presAssocID="{93A093EA-124A-4F5F-A58A-C6190B8E070B}" presName="node" presStyleLbl="node1" presStyleIdx="3" presStyleCnt="4" custScaleY="86431">
        <dgm:presLayoutVars>
          <dgm:bulletEnabled val="1"/>
        </dgm:presLayoutVars>
      </dgm:prSet>
      <dgm:spPr/>
      <dgm:t>
        <a:bodyPr/>
        <a:lstStyle/>
        <a:p>
          <a:endParaRPr lang="fr-CA"/>
        </a:p>
      </dgm:t>
    </dgm:pt>
    <dgm:pt modelId="{CD0BCBAC-08C8-43E5-B491-F7930C22FD95}" type="pres">
      <dgm:prSet presAssocID="{93A093EA-124A-4F5F-A58A-C6190B8E070B}" presName="spNode" presStyleCnt="0"/>
      <dgm:spPr/>
    </dgm:pt>
    <dgm:pt modelId="{05BD9758-7E21-4EEE-94D5-A83F82182769}" type="pres">
      <dgm:prSet presAssocID="{DF02997B-809A-4975-80A0-97FD2C569F16}" presName="sibTrans" presStyleLbl="sibTrans1D1" presStyleIdx="3" presStyleCnt="4"/>
      <dgm:spPr/>
      <dgm:t>
        <a:bodyPr/>
        <a:lstStyle/>
        <a:p>
          <a:endParaRPr lang="fr-CA"/>
        </a:p>
      </dgm:t>
    </dgm:pt>
  </dgm:ptLst>
  <dgm:cxnLst>
    <dgm:cxn modelId="{DB879A14-1D11-410C-9201-40D0F5B93A37}" type="presOf" srcId="{72FFECDE-49DA-404C-B831-AB4902C156F5}" destId="{F008C56E-12EA-4D0E-AC03-0F2672E7F1C6}" srcOrd="0" destOrd="0" presId="urn:microsoft.com/office/officeart/2005/8/layout/cycle5"/>
    <dgm:cxn modelId="{FF651712-DE89-49B8-B2AC-C6C2D76F6641}" srcId="{3DCF627D-B559-4A11-A455-D0B14C6F32EB}" destId="{F0BF0B84-161F-4016-9870-68FBA653F0EE}" srcOrd="2" destOrd="0" parTransId="{B271ECE1-E712-473D-8447-A4149A946CD1}" sibTransId="{E017856C-1BF1-420C-AC98-B86F5A115EBF}"/>
    <dgm:cxn modelId="{91A699D7-AE5D-4ABB-BF86-F6CE8BC0D5B7}" type="presOf" srcId="{F0BF0B84-161F-4016-9870-68FBA653F0EE}" destId="{5300C018-1030-4DC3-B611-9426D261D34F}" srcOrd="0" destOrd="0" presId="urn:microsoft.com/office/officeart/2005/8/layout/cycle5"/>
    <dgm:cxn modelId="{A8FF0D16-65F1-428B-B605-CCEB3CDC6C51}" type="presOf" srcId="{93A093EA-124A-4F5F-A58A-C6190B8E070B}" destId="{C942BABB-36A1-45E1-96F2-A587E9BED867}" srcOrd="0" destOrd="0" presId="urn:microsoft.com/office/officeart/2005/8/layout/cycle5"/>
    <dgm:cxn modelId="{BB12BFBE-2779-4EBE-BF4A-AD2BE7B8E9AC}" type="presOf" srcId="{F26E8B82-9603-4CE0-AE2A-DD3EE2FD660C}" destId="{303E1BBA-002E-4354-8C13-5C410D7DBB09}" srcOrd="0" destOrd="0" presId="urn:microsoft.com/office/officeart/2005/8/layout/cycle5"/>
    <dgm:cxn modelId="{E90D7E97-CD86-49B8-B24C-C345FD187665}" type="presOf" srcId="{BC4F9A70-E5BB-4B18-A3D7-EEE14EB25B62}" destId="{353F18A9-6C6B-455B-8762-BE95EA186DFB}" srcOrd="0" destOrd="0" presId="urn:microsoft.com/office/officeart/2005/8/layout/cycle5"/>
    <dgm:cxn modelId="{7910F4FE-A245-47EC-8256-50AC79BC3781}" srcId="{3DCF627D-B559-4A11-A455-D0B14C6F32EB}" destId="{BC4F9A70-E5BB-4B18-A3D7-EEE14EB25B62}" srcOrd="0" destOrd="0" parTransId="{A2E409D0-8549-4E05-9DA0-D6D29845D2AB}" sibTransId="{F26E8B82-9603-4CE0-AE2A-DD3EE2FD660C}"/>
    <dgm:cxn modelId="{C0A6490A-35AF-4E64-BBE9-BC99385F7ED8}" type="presOf" srcId="{E017856C-1BF1-420C-AC98-B86F5A115EBF}" destId="{24C3CCFF-440B-4F5E-8527-81B4F8B9E2F6}" srcOrd="0" destOrd="0" presId="urn:microsoft.com/office/officeart/2005/8/layout/cycle5"/>
    <dgm:cxn modelId="{B409D7E0-CF24-412F-AF18-50846611B84D}" type="presOf" srcId="{3DCF627D-B559-4A11-A455-D0B14C6F32EB}" destId="{3E001D51-11AD-4B0E-9A04-7DF0D1044CA1}" srcOrd="0" destOrd="0" presId="urn:microsoft.com/office/officeart/2005/8/layout/cycle5"/>
    <dgm:cxn modelId="{B2E3327F-DD9D-41A2-81F0-EFDDE3D6D485}" srcId="{3DCF627D-B559-4A11-A455-D0B14C6F32EB}" destId="{72FFECDE-49DA-404C-B831-AB4902C156F5}" srcOrd="1" destOrd="0" parTransId="{6AF2EDDB-8F43-4C6C-8EEF-882C036EC9EE}" sibTransId="{4FBF71EC-11B0-498D-B681-3A2019E52EB2}"/>
    <dgm:cxn modelId="{44081923-8218-47F3-B085-FFAA09E92431}" srcId="{3DCF627D-B559-4A11-A455-D0B14C6F32EB}" destId="{93A093EA-124A-4F5F-A58A-C6190B8E070B}" srcOrd="3" destOrd="0" parTransId="{2215A455-019A-4A0C-A943-FBF9ACB551E2}" sibTransId="{DF02997B-809A-4975-80A0-97FD2C569F16}"/>
    <dgm:cxn modelId="{C1FA6C9B-F79E-462F-B1E5-1A2E19C6959D}" type="presOf" srcId="{DF02997B-809A-4975-80A0-97FD2C569F16}" destId="{05BD9758-7E21-4EEE-94D5-A83F82182769}" srcOrd="0" destOrd="0" presId="urn:microsoft.com/office/officeart/2005/8/layout/cycle5"/>
    <dgm:cxn modelId="{AAA012EE-DB07-412C-9C84-5ED19F09411C}" type="presOf" srcId="{4FBF71EC-11B0-498D-B681-3A2019E52EB2}" destId="{BA313609-3122-47B3-A02F-FD12878A7F50}" srcOrd="0" destOrd="0" presId="urn:microsoft.com/office/officeart/2005/8/layout/cycle5"/>
    <dgm:cxn modelId="{C17A9DAF-DEE1-44C7-AA4E-D0544D3D9E20}" type="presParOf" srcId="{3E001D51-11AD-4B0E-9A04-7DF0D1044CA1}" destId="{353F18A9-6C6B-455B-8762-BE95EA186DFB}" srcOrd="0" destOrd="0" presId="urn:microsoft.com/office/officeart/2005/8/layout/cycle5"/>
    <dgm:cxn modelId="{23B8049F-C975-4FD1-9E30-0AFDD2D36408}" type="presParOf" srcId="{3E001D51-11AD-4B0E-9A04-7DF0D1044CA1}" destId="{2EA12376-D7CE-4E0C-A54F-0D53D85FA530}" srcOrd="1" destOrd="0" presId="urn:microsoft.com/office/officeart/2005/8/layout/cycle5"/>
    <dgm:cxn modelId="{A7C81DDF-6601-47F1-8C83-61A29395EB99}" type="presParOf" srcId="{3E001D51-11AD-4B0E-9A04-7DF0D1044CA1}" destId="{303E1BBA-002E-4354-8C13-5C410D7DBB09}" srcOrd="2" destOrd="0" presId="urn:microsoft.com/office/officeart/2005/8/layout/cycle5"/>
    <dgm:cxn modelId="{1BD2237F-5AD4-4303-AB9A-DE3C644D119E}" type="presParOf" srcId="{3E001D51-11AD-4B0E-9A04-7DF0D1044CA1}" destId="{F008C56E-12EA-4D0E-AC03-0F2672E7F1C6}" srcOrd="3" destOrd="0" presId="urn:microsoft.com/office/officeart/2005/8/layout/cycle5"/>
    <dgm:cxn modelId="{979AF0D1-F127-4FC2-BB49-0EB33DEB065C}" type="presParOf" srcId="{3E001D51-11AD-4B0E-9A04-7DF0D1044CA1}" destId="{04C96C93-B3A9-455C-823D-11E3D778781A}" srcOrd="4" destOrd="0" presId="urn:microsoft.com/office/officeart/2005/8/layout/cycle5"/>
    <dgm:cxn modelId="{F9929F34-A49F-4765-9915-B66EF4B6301C}" type="presParOf" srcId="{3E001D51-11AD-4B0E-9A04-7DF0D1044CA1}" destId="{BA313609-3122-47B3-A02F-FD12878A7F50}" srcOrd="5" destOrd="0" presId="urn:microsoft.com/office/officeart/2005/8/layout/cycle5"/>
    <dgm:cxn modelId="{CF8CF09A-0FAD-49F0-BC0E-EA46334C8792}" type="presParOf" srcId="{3E001D51-11AD-4B0E-9A04-7DF0D1044CA1}" destId="{5300C018-1030-4DC3-B611-9426D261D34F}" srcOrd="6" destOrd="0" presId="urn:microsoft.com/office/officeart/2005/8/layout/cycle5"/>
    <dgm:cxn modelId="{E21ECF10-8E4A-45AF-A72F-1B9A48CC55E1}" type="presParOf" srcId="{3E001D51-11AD-4B0E-9A04-7DF0D1044CA1}" destId="{574560FE-B015-4CFD-AD72-A0E0592588E7}" srcOrd="7" destOrd="0" presId="urn:microsoft.com/office/officeart/2005/8/layout/cycle5"/>
    <dgm:cxn modelId="{779CC4B3-0D45-4507-833B-0FEA4421EA82}" type="presParOf" srcId="{3E001D51-11AD-4B0E-9A04-7DF0D1044CA1}" destId="{24C3CCFF-440B-4F5E-8527-81B4F8B9E2F6}" srcOrd="8" destOrd="0" presId="urn:microsoft.com/office/officeart/2005/8/layout/cycle5"/>
    <dgm:cxn modelId="{5F7C39AE-69D6-4DB1-BD1C-B319FBD16236}" type="presParOf" srcId="{3E001D51-11AD-4B0E-9A04-7DF0D1044CA1}" destId="{C942BABB-36A1-45E1-96F2-A587E9BED867}" srcOrd="9" destOrd="0" presId="urn:microsoft.com/office/officeart/2005/8/layout/cycle5"/>
    <dgm:cxn modelId="{B1596311-B630-4257-9E28-48A1EC729223}" type="presParOf" srcId="{3E001D51-11AD-4B0E-9A04-7DF0D1044CA1}" destId="{CD0BCBAC-08C8-43E5-B491-F7930C22FD95}" srcOrd="10" destOrd="0" presId="urn:microsoft.com/office/officeart/2005/8/layout/cycle5"/>
    <dgm:cxn modelId="{6796F125-195F-48C5-B19A-F1ACDDF6C0F4}" type="presParOf" srcId="{3E001D51-11AD-4B0E-9A04-7DF0D1044CA1}" destId="{05BD9758-7E21-4EEE-94D5-A83F82182769}" srcOrd="11" destOrd="0" presId="urn:microsoft.com/office/officeart/2005/8/layout/cycle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E9E8C-5122-49AF-A6C0-182BE52432C4}">
      <dsp:nvSpPr>
        <dsp:cNvPr id="0" name=""/>
        <dsp:cNvSpPr/>
      </dsp:nvSpPr>
      <dsp:spPr>
        <a:xfrm>
          <a:off x="7917413" y="552362"/>
          <a:ext cx="7138225" cy="7138225"/>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fr-FR" sz="3400" kern="1200" dirty="0" smtClean="0"/>
            <a:t>Être conscient et réfléchir à soi-même </a:t>
          </a:r>
          <a:endParaRPr lang="en-US" sz="3400" kern="1200" dirty="0"/>
        </a:p>
      </dsp:txBody>
      <dsp:txXfrm>
        <a:off x="11679428" y="2064986"/>
        <a:ext cx="2549366" cy="2124472"/>
      </dsp:txXfrm>
    </dsp:sp>
    <dsp:sp modelId="{A8B671D0-5A17-4978-9AFC-8C393D74B5F9}">
      <dsp:nvSpPr>
        <dsp:cNvPr id="0" name=""/>
        <dsp:cNvSpPr/>
      </dsp:nvSpPr>
      <dsp:spPr>
        <a:xfrm>
          <a:off x="7770399" y="807299"/>
          <a:ext cx="7138225" cy="7138225"/>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err="1" smtClean="0"/>
            <a:t>Perturber</a:t>
          </a:r>
          <a:r>
            <a:rPr lang="en-US" sz="3400" kern="1200" dirty="0" smtClean="0"/>
            <a:t> et </a:t>
          </a:r>
          <a:r>
            <a:rPr lang="en-US" sz="3400" kern="1200" dirty="0" err="1" smtClean="0"/>
            <a:t>atténuer</a:t>
          </a:r>
          <a:endParaRPr lang="en-US" sz="3400" kern="1200" dirty="0"/>
        </a:p>
      </dsp:txBody>
      <dsp:txXfrm>
        <a:off x="9469977" y="5438648"/>
        <a:ext cx="3824049" cy="1869535"/>
      </dsp:txXfrm>
    </dsp:sp>
    <dsp:sp modelId="{18E929E9-680F-4CAA-9C7C-C6E0E87A7912}">
      <dsp:nvSpPr>
        <dsp:cNvPr id="0" name=""/>
        <dsp:cNvSpPr/>
      </dsp:nvSpPr>
      <dsp:spPr>
        <a:xfrm>
          <a:off x="7623386" y="552362"/>
          <a:ext cx="7138225" cy="7138225"/>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err="1" smtClean="0"/>
            <a:t>Comprendre</a:t>
          </a:r>
          <a:r>
            <a:rPr lang="en-US" sz="3400" kern="1200" dirty="0" smtClean="0"/>
            <a:t> </a:t>
          </a:r>
          <a:endParaRPr lang="en-US" sz="3400" kern="1200" dirty="0"/>
        </a:p>
      </dsp:txBody>
      <dsp:txXfrm>
        <a:off x="8450230" y="2064986"/>
        <a:ext cx="2549366" cy="2124472"/>
      </dsp:txXfrm>
    </dsp:sp>
    <dsp:sp modelId="{2F9D419B-FE36-4A7C-8CB3-825C5AB85B32}">
      <dsp:nvSpPr>
        <dsp:cNvPr id="0" name=""/>
        <dsp:cNvSpPr/>
      </dsp:nvSpPr>
      <dsp:spPr>
        <a:xfrm>
          <a:off x="7476112" y="110472"/>
          <a:ext cx="8022006" cy="8022006"/>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C323A8-3483-4FEC-8C0A-15E9A6E05DB0}">
      <dsp:nvSpPr>
        <dsp:cNvPr id="0" name=""/>
        <dsp:cNvSpPr/>
      </dsp:nvSpPr>
      <dsp:spPr>
        <a:xfrm>
          <a:off x="7328509" y="364957"/>
          <a:ext cx="8022006" cy="8022006"/>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114BF6-323A-4B47-A57E-A09F423F9948}">
      <dsp:nvSpPr>
        <dsp:cNvPr id="0" name=""/>
        <dsp:cNvSpPr/>
      </dsp:nvSpPr>
      <dsp:spPr>
        <a:xfrm>
          <a:off x="7311745" y="110472"/>
          <a:ext cx="7760328" cy="8022006"/>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F18A9-6C6B-455B-8762-BE95EA186DFB}">
      <dsp:nvSpPr>
        <dsp:cNvPr id="0" name=""/>
        <dsp:cNvSpPr/>
      </dsp:nvSpPr>
      <dsp:spPr>
        <a:xfrm>
          <a:off x="3251079" y="109651"/>
          <a:ext cx="2435036" cy="136800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CA" sz="2800" kern="1200"/>
            <a:t>Préjugé</a:t>
          </a:r>
        </a:p>
      </dsp:txBody>
      <dsp:txXfrm>
        <a:off x="3317860" y="176432"/>
        <a:ext cx="2301474" cy="1234445"/>
      </dsp:txXfrm>
    </dsp:sp>
    <dsp:sp modelId="{303E1BBA-002E-4354-8C13-5C410D7DBB09}">
      <dsp:nvSpPr>
        <dsp:cNvPr id="0" name=""/>
        <dsp:cNvSpPr/>
      </dsp:nvSpPr>
      <dsp:spPr>
        <a:xfrm>
          <a:off x="1855188" y="793654"/>
          <a:ext cx="5226818" cy="5226818"/>
        </a:xfrm>
        <a:custGeom>
          <a:avLst/>
          <a:gdLst/>
          <a:ahLst/>
          <a:cxnLst/>
          <a:rect l="0" t="0" r="0" b="0"/>
          <a:pathLst>
            <a:path>
              <a:moveTo>
                <a:pt x="4183156" y="523959"/>
              </a:moveTo>
              <a:arcTo wR="2613409" hR="2613409" stAng="18414992" swAng="1725663"/>
            </a:path>
          </a:pathLst>
        </a:custGeom>
        <a:noFill/>
        <a:ln w="38100" cap="flat" cmpd="sng" algn="ctr">
          <a:solidFill>
            <a:schemeClr val="accent2"/>
          </a:solidFill>
          <a:prstDash val="solid"/>
          <a:tailEnd type="arrow"/>
        </a:ln>
        <a:effectLst/>
      </dsp:spPr>
      <dsp:style>
        <a:lnRef idx="1">
          <a:scrgbClr r="0" g="0" b="0"/>
        </a:lnRef>
        <a:fillRef idx="0">
          <a:scrgbClr r="0" g="0" b="0"/>
        </a:fillRef>
        <a:effectRef idx="0">
          <a:scrgbClr r="0" g="0" b="0"/>
        </a:effectRef>
        <a:fontRef idx="minor"/>
      </dsp:style>
    </dsp:sp>
    <dsp:sp modelId="{F008C56E-12EA-4D0E-AC03-0F2672E7F1C6}">
      <dsp:nvSpPr>
        <dsp:cNvPr id="0" name=""/>
        <dsp:cNvSpPr/>
      </dsp:nvSpPr>
      <dsp:spPr>
        <a:xfrm>
          <a:off x="5864488" y="2723060"/>
          <a:ext cx="2435036" cy="136800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CA" sz="2800" kern="1200" dirty="0" smtClean="0"/>
            <a:t>Préjudice</a:t>
          </a:r>
          <a:endParaRPr lang="fr-CA" sz="2800" kern="1200" dirty="0"/>
        </a:p>
      </dsp:txBody>
      <dsp:txXfrm>
        <a:off x="5931269" y="2789841"/>
        <a:ext cx="2301474" cy="1234445"/>
      </dsp:txXfrm>
    </dsp:sp>
    <dsp:sp modelId="{BA313609-3122-47B3-A02F-FD12878A7F50}">
      <dsp:nvSpPr>
        <dsp:cNvPr id="0" name=""/>
        <dsp:cNvSpPr/>
      </dsp:nvSpPr>
      <dsp:spPr>
        <a:xfrm>
          <a:off x="1855188" y="793654"/>
          <a:ext cx="5226818" cy="5226818"/>
        </a:xfrm>
        <a:custGeom>
          <a:avLst/>
          <a:gdLst/>
          <a:ahLst/>
          <a:cxnLst/>
          <a:rect l="0" t="0" r="0" b="0"/>
          <a:pathLst>
            <a:path>
              <a:moveTo>
                <a:pt x="5014138" y="3646078"/>
              </a:moveTo>
              <a:arcTo wR="2613409" hR="2613409" stAng="1396492" swAng="1512108"/>
            </a:path>
          </a:pathLst>
        </a:custGeom>
        <a:noFill/>
        <a:ln w="38100" cap="flat" cmpd="sng" algn="ctr">
          <a:solidFill>
            <a:schemeClr val="accent2"/>
          </a:solidFill>
          <a:prstDash val="solid"/>
          <a:tailEnd type="arrow"/>
        </a:ln>
        <a:effectLst/>
      </dsp:spPr>
      <dsp:style>
        <a:lnRef idx="1">
          <a:scrgbClr r="0" g="0" b="0"/>
        </a:lnRef>
        <a:fillRef idx="0">
          <a:scrgbClr r="0" g="0" b="0"/>
        </a:fillRef>
        <a:effectRef idx="0">
          <a:scrgbClr r="0" g="0" b="0"/>
        </a:effectRef>
        <a:fontRef idx="minor"/>
      </dsp:style>
    </dsp:sp>
    <dsp:sp modelId="{5300C018-1030-4DC3-B611-9426D261D34F}">
      <dsp:nvSpPr>
        <dsp:cNvPr id="0" name=""/>
        <dsp:cNvSpPr/>
      </dsp:nvSpPr>
      <dsp:spPr>
        <a:xfrm>
          <a:off x="3029162" y="5336469"/>
          <a:ext cx="2878870" cy="136800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CA" sz="2800" kern="1200"/>
            <a:t>Discrimination </a:t>
          </a:r>
        </a:p>
      </dsp:txBody>
      <dsp:txXfrm>
        <a:off x="3095943" y="5403250"/>
        <a:ext cx="2745308" cy="1234445"/>
      </dsp:txXfrm>
    </dsp:sp>
    <dsp:sp modelId="{24C3CCFF-440B-4F5E-8527-81B4F8B9E2F6}">
      <dsp:nvSpPr>
        <dsp:cNvPr id="0" name=""/>
        <dsp:cNvSpPr/>
      </dsp:nvSpPr>
      <dsp:spPr>
        <a:xfrm>
          <a:off x="1855188" y="793654"/>
          <a:ext cx="5226818" cy="5226818"/>
        </a:xfrm>
        <a:custGeom>
          <a:avLst/>
          <a:gdLst/>
          <a:ahLst/>
          <a:cxnLst/>
          <a:rect l="0" t="0" r="0" b="0"/>
          <a:pathLst>
            <a:path>
              <a:moveTo>
                <a:pt x="880914" y="4570031"/>
              </a:moveTo>
              <a:arcTo wR="2613409" hR="2613409" stAng="7891400" swAng="1512108"/>
            </a:path>
          </a:pathLst>
        </a:custGeom>
        <a:noFill/>
        <a:ln w="38100" cap="flat" cmpd="sng" algn="ctr">
          <a:solidFill>
            <a:schemeClr val="accent2"/>
          </a:solidFill>
          <a:prstDash val="solid"/>
          <a:tailEnd type="arrow"/>
        </a:ln>
        <a:effectLst/>
      </dsp:spPr>
      <dsp:style>
        <a:lnRef idx="1">
          <a:scrgbClr r="0" g="0" b="0"/>
        </a:lnRef>
        <a:fillRef idx="0">
          <a:scrgbClr r="0" g="0" b="0"/>
        </a:fillRef>
        <a:effectRef idx="0">
          <a:scrgbClr r="0" g="0" b="0"/>
        </a:effectRef>
        <a:fontRef idx="minor"/>
      </dsp:style>
    </dsp:sp>
    <dsp:sp modelId="{C942BABB-36A1-45E1-96F2-A587E9BED867}">
      <dsp:nvSpPr>
        <dsp:cNvPr id="0" name=""/>
        <dsp:cNvSpPr/>
      </dsp:nvSpPr>
      <dsp:spPr>
        <a:xfrm>
          <a:off x="637670" y="2723060"/>
          <a:ext cx="2435036" cy="136800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CA" sz="2800" kern="1200"/>
            <a:t>Exclusion </a:t>
          </a:r>
        </a:p>
      </dsp:txBody>
      <dsp:txXfrm>
        <a:off x="704451" y="2789841"/>
        <a:ext cx="2301474" cy="1234445"/>
      </dsp:txXfrm>
    </dsp:sp>
    <dsp:sp modelId="{05BD9758-7E21-4EEE-94D5-A83F82182769}">
      <dsp:nvSpPr>
        <dsp:cNvPr id="0" name=""/>
        <dsp:cNvSpPr/>
      </dsp:nvSpPr>
      <dsp:spPr>
        <a:xfrm>
          <a:off x="1855188" y="793654"/>
          <a:ext cx="5226818" cy="5226818"/>
        </a:xfrm>
        <a:custGeom>
          <a:avLst/>
          <a:gdLst/>
          <a:ahLst/>
          <a:cxnLst/>
          <a:rect l="0" t="0" r="0" b="0"/>
          <a:pathLst>
            <a:path>
              <a:moveTo>
                <a:pt x="231960" y="1537022"/>
              </a:moveTo>
              <a:arcTo wR="2613409" hR="2613409" stAng="12259345" swAng="1725663"/>
            </a:path>
          </a:pathLst>
        </a:custGeom>
        <a:noFill/>
        <a:ln w="38100" cap="flat" cmpd="sng" algn="ctr">
          <a:solidFill>
            <a:schemeClr val="accent2"/>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951EA8B-6097-3C40-A2A9-D1A81574A21C}"/>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dirty="0"/>
          </a:p>
        </p:txBody>
      </p:sp>
      <p:sp>
        <p:nvSpPr>
          <p:cNvPr id="3" name="Espace réservé de la date 2">
            <a:extLst>
              <a:ext uri="{FF2B5EF4-FFF2-40B4-BE49-F238E27FC236}">
                <a16:creationId xmlns:a16="http://schemas.microsoft.com/office/drawing/2014/main" id="{66021394-C298-9242-AEC6-42A2E746FC88}"/>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DD2F266-A183-A947-8D16-3FCF859B7092}" type="datetimeFigureOut">
              <a:rPr lang="en-CA" smtClean="0"/>
              <a:t>2020-12-02</a:t>
            </a:fld>
            <a:endParaRPr lang="en-CA" dirty="0"/>
          </a:p>
        </p:txBody>
      </p:sp>
      <p:sp>
        <p:nvSpPr>
          <p:cNvPr id="4" name="Espace réservé du pied de page 3">
            <a:extLst>
              <a:ext uri="{FF2B5EF4-FFF2-40B4-BE49-F238E27FC236}">
                <a16:creationId xmlns:a16="http://schemas.microsoft.com/office/drawing/2014/main" id="{040A2F57-EBB5-0C47-ABE0-A9DA7ED360EA}"/>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5" name="Espace réservé du numéro de diapositive 4">
            <a:extLst>
              <a:ext uri="{FF2B5EF4-FFF2-40B4-BE49-F238E27FC236}">
                <a16:creationId xmlns:a16="http://schemas.microsoft.com/office/drawing/2014/main" id="{0E009F76-9FEA-2A44-8E2E-FB8543AA51EB}"/>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BF2D903-EF84-0146-ACDB-F5DB8CBE6E7B}" type="slidenum">
              <a:rPr lang="en-CA" smtClean="0"/>
              <a:t>‹#›</a:t>
            </a:fld>
            <a:endParaRPr lang="en-CA" dirty="0"/>
          </a:p>
        </p:txBody>
      </p:sp>
    </p:spTree>
    <p:extLst>
      <p:ext uri="{BB962C8B-B14F-4D97-AF65-F5344CB8AC3E}">
        <p14:creationId xmlns:p14="http://schemas.microsoft.com/office/powerpoint/2010/main" val="2655889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158CEB4-EE8A-4691-9754-0377ED3C856A}" type="datetimeFigureOut">
              <a:rPr lang="en-CA" smtClean="0"/>
              <a:t>2020-12-02</a:t>
            </a:fld>
            <a:endParaRPr lang="en-CA" dirty="0"/>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CA"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32C9A2A-8FEE-4857-A891-DC1BF433456B}" type="slidenum">
              <a:rPr lang="en-CA" smtClean="0"/>
              <a:t>‹#›</a:t>
            </a:fld>
            <a:endParaRPr lang="en-CA" dirty="0"/>
          </a:p>
        </p:txBody>
      </p:sp>
    </p:spTree>
    <p:extLst>
      <p:ext uri="{BB962C8B-B14F-4D97-AF65-F5344CB8AC3E}">
        <p14:creationId xmlns:p14="http://schemas.microsoft.com/office/powerpoint/2010/main" val="281288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a:t>
            </a:fld>
            <a:endParaRPr lang="en-CA"/>
          </a:p>
        </p:txBody>
      </p:sp>
    </p:spTree>
    <p:extLst>
      <p:ext uri="{BB962C8B-B14F-4D97-AF65-F5344CB8AC3E}">
        <p14:creationId xmlns:p14="http://schemas.microsoft.com/office/powerpoint/2010/main" val="1455820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16</a:t>
            </a:fld>
            <a:endParaRPr lang="en-CA"/>
          </a:p>
        </p:txBody>
      </p:sp>
    </p:spTree>
    <p:extLst>
      <p:ext uri="{BB962C8B-B14F-4D97-AF65-F5344CB8AC3E}">
        <p14:creationId xmlns:p14="http://schemas.microsoft.com/office/powerpoint/2010/main" val="173383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17</a:t>
            </a:fld>
            <a:endParaRPr lang="en-CA"/>
          </a:p>
        </p:txBody>
      </p:sp>
    </p:spTree>
    <p:extLst>
      <p:ext uri="{BB962C8B-B14F-4D97-AF65-F5344CB8AC3E}">
        <p14:creationId xmlns:p14="http://schemas.microsoft.com/office/powerpoint/2010/main" val="1316438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18</a:t>
            </a:fld>
            <a:endParaRPr lang="en-CA"/>
          </a:p>
        </p:txBody>
      </p:sp>
    </p:spTree>
    <p:extLst>
      <p:ext uri="{BB962C8B-B14F-4D97-AF65-F5344CB8AC3E}">
        <p14:creationId xmlns:p14="http://schemas.microsoft.com/office/powerpoint/2010/main" val="3376490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19</a:t>
            </a:fld>
            <a:endParaRPr lang="en-CA"/>
          </a:p>
        </p:txBody>
      </p:sp>
    </p:spTree>
    <p:extLst>
      <p:ext uri="{BB962C8B-B14F-4D97-AF65-F5344CB8AC3E}">
        <p14:creationId xmlns:p14="http://schemas.microsoft.com/office/powerpoint/2010/main" val="3542461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smtClean="0"/>
              <a:t>« Le client pourrait ne pas comprendre son accent. »</a:t>
            </a:r>
          </a:p>
          <a:p>
            <a:endParaRPr lang="fr-CA" sz="3200" dirty="0" smtClean="0"/>
          </a:p>
          <a:p>
            <a:r>
              <a:rPr lang="fr-CA" dirty="0" smtClean="0"/>
              <a:t>« Elle a le même style de gestion que moi, il faut absolument la recommander pour la promotion. »</a:t>
            </a:r>
          </a:p>
          <a:p>
            <a:endParaRPr lang="fr-CA" sz="3200" dirty="0" smtClean="0"/>
          </a:p>
          <a:p>
            <a:r>
              <a:rPr lang="fr-CA" dirty="0" smtClean="0"/>
              <a:t>« Les milléniaux sont paresseux et ne se soucient pas du travail. Je pense que nous devrions engager quelqu’un de plus âgé; il sera plus travaillant. »</a:t>
            </a:r>
          </a:p>
          <a:p>
            <a:endParaRPr lang="fr-CA" sz="3200" dirty="0" smtClean="0"/>
          </a:p>
          <a:p>
            <a:r>
              <a:rPr lang="fr-CA" dirty="0" smtClean="0"/>
              <a:t>« Je ne sais pas si nous pouvons réellement offrir des mesures d’adaptation pour son handicap, et cela pourrait en fait affecter la qualité de son travail. »</a:t>
            </a:r>
          </a:p>
          <a:p>
            <a:endParaRPr lang="fr-CA" dirty="0" smtClean="0"/>
          </a:p>
          <a:p>
            <a:r>
              <a:rPr lang="fr-CA" sz="1200" dirty="0" smtClean="0"/>
              <a:t>« Je n’ai pas de problème avec les personnes LGBTQ2+, mais j’ai l’impression qu’elles bénéficient d’un traitement de faveur de nos jours. »</a:t>
            </a:r>
          </a:p>
          <a:p>
            <a:endParaRPr lang="fr-CA" sz="3200" dirty="0" smtClean="0"/>
          </a:p>
          <a:p>
            <a:r>
              <a:rPr lang="fr-CA" sz="1200" dirty="0" smtClean="0"/>
              <a:t>« Ce projet comprend des travaux de conception graphique et du développement web. Je ne pense pas qu’il pourra suivre, car il est plus âgé. Je ne sais même pas s’il sait utiliser Excel ou Internet. »</a:t>
            </a:r>
          </a:p>
          <a:p>
            <a:endParaRPr lang="fr-CA" sz="3200" dirty="0" smtClean="0"/>
          </a:p>
          <a:p>
            <a:r>
              <a:rPr lang="fr-CA" sz="1200" dirty="0" smtClean="0"/>
              <a:t>« Elle vient d’un pays pauvre. Nous devrons donc lui montrer comment faire son travail. Je veux qu’elle réussisse. »</a:t>
            </a:r>
          </a:p>
        </p:txBody>
      </p:sp>
      <p:sp>
        <p:nvSpPr>
          <p:cNvPr id="4" name="Slide Number Placeholder 3"/>
          <p:cNvSpPr>
            <a:spLocks noGrp="1"/>
          </p:cNvSpPr>
          <p:nvPr>
            <p:ph type="sldNum" sz="quarter" idx="10"/>
          </p:nvPr>
        </p:nvSpPr>
        <p:spPr/>
        <p:txBody>
          <a:bodyPr/>
          <a:lstStyle/>
          <a:p>
            <a:fld id="{632C9A2A-8FEE-4857-A891-DC1BF433456B}" type="slidenum">
              <a:rPr lang="en-CA" smtClean="0"/>
              <a:t>20</a:t>
            </a:fld>
            <a:endParaRPr lang="en-CA"/>
          </a:p>
        </p:txBody>
      </p:sp>
    </p:spTree>
    <p:extLst>
      <p:ext uri="{BB962C8B-B14F-4D97-AF65-F5344CB8AC3E}">
        <p14:creationId xmlns:p14="http://schemas.microsoft.com/office/powerpoint/2010/main" val="1923720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21</a:t>
            </a:fld>
            <a:endParaRPr lang="en-CA" dirty="0"/>
          </a:p>
        </p:txBody>
      </p:sp>
    </p:spTree>
    <p:extLst>
      <p:ext uri="{BB962C8B-B14F-4D97-AF65-F5344CB8AC3E}">
        <p14:creationId xmlns:p14="http://schemas.microsoft.com/office/powerpoint/2010/main" val="3469187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22</a:t>
            </a:fld>
            <a:endParaRPr lang="en-CA" dirty="0"/>
          </a:p>
        </p:txBody>
      </p:sp>
    </p:spTree>
    <p:extLst>
      <p:ext uri="{BB962C8B-B14F-4D97-AF65-F5344CB8AC3E}">
        <p14:creationId xmlns:p14="http://schemas.microsoft.com/office/powerpoint/2010/main" val="342753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23</a:t>
            </a:fld>
            <a:endParaRPr lang="en-CA" dirty="0"/>
          </a:p>
        </p:txBody>
      </p:sp>
    </p:spTree>
    <p:extLst>
      <p:ext uri="{BB962C8B-B14F-4D97-AF65-F5344CB8AC3E}">
        <p14:creationId xmlns:p14="http://schemas.microsoft.com/office/powerpoint/2010/main" val="3448994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24</a:t>
            </a:fld>
            <a:endParaRPr lang="en-CA" dirty="0"/>
          </a:p>
        </p:txBody>
      </p:sp>
    </p:spTree>
    <p:extLst>
      <p:ext uri="{BB962C8B-B14F-4D97-AF65-F5344CB8AC3E}">
        <p14:creationId xmlns:p14="http://schemas.microsoft.com/office/powerpoint/2010/main" val="1725493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25</a:t>
            </a:fld>
            <a:endParaRPr lang="en-CA" dirty="0"/>
          </a:p>
        </p:txBody>
      </p:sp>
    </p:spTree>
    <p:extLst>
      <p:ext uri="{BB962C8B-B14F-4D97-AF65-F5344CB8AC3E}">
        <p14:creationId xmlns:p14="http://schemas.microsoft.com/office/powerpoint/2010/main" val="315119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a:t>
            </a:fld>
            <a:endParaRPr lang="en-CA"/>
          </a:p>
        </p:txBody>
      </p:sp>
    </p:spTree>
    <p:extLst>
      <p:ext uri="{BB962C8B-B14F-4D97-AF65-F5344CB8AC3E}">
        <p14:creationId xmlns:p14="http://schemas.microsoft.com/office/powerpoint/2010/main" val="432692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26</a:t>
            </a:fld>
            <a:endParaRPr lang="en-CA" dirty="0"/>
          </a:p>
        </p:txBody>
      </p:sp>
    </p:spTree>
    <p:extLst>
      <p:ext uri="{BB962C8B-B14F-4D97-AF65-F5344CB8AC3E}">
        <p14:creationId xmlns:p14="http://schemas.microsoft.com/office/powerpoint/2010/main" val="875340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27</a:t>
            </a:fld>
            <a:endParaRPr lang="en-CA" dirty="0"/>
          </a:p>
        </p:txBody>
      </p:sp>
    </p:spTree>
    <p:extLst>
      <p:ext uri="{BB962C8B-B14F-4D97-AF65-F5344CB8AC3E}">
        <p14:creationId xmlns:p14="http://schemas.microsoft.com/office/powerpoint/2010/main" val="537719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28</a:t>
            </a:fld>
            <a:endParaRPr lang="en-CA" dirty="0"/>
          </a:p>
        </p:txBody>
      </p:sp>
    </p:spTree>
    <p:extLst>
      <p:ext uri="{BB962C8B-B14F-4D97-AF65-F5344CB8AC3E}">
        <p14:creationId xmlns:p14="http://schemas.microsoft.com/office/powerpoint/2010/main" val="2921458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29</a:t>
            </a:fld>
            <a:endParaRPr lang="en-CA" dirty="0"/>
          </a:p>
        </p:txBody>
      </p:sp>
    </p:spTree>
    <p:extLst>
      <p:ext uri="{BB962C8B-B14F-4D97-AF65-F5344CB8AC3E}">
        <p14:creationId xmlns:p14="http://schemas.microsoft.com/office/powerpoint/2010/main" val="372130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30</a:t>
            </a:fld>
            <a:endParaRPr lang="en-CA" dirty="0"/>
          </a:p>
        </p:txBody>
      </p:sp>
    </p:spTree>
    <p:extLst>
      <p:ext uri="{BB962C8B-B14F-4D97-AF65-F5344CB8AC3E}">
        <p14:creationId xmlns:p14="http://schemas.microsoft.com/office/powerpoint/2010/main" val="4100063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31</a:t>
            </a:fld>
            <a:endParaRPr lang="en-CA"/>
          </a:p>
        </p:txBody>
      </p:sp>
    </p:spTree>
    <p:extLst>
      <p:ext uri="{BB962C8B-B14F-4D97-AF65-F5344CB8AC3E}">
        <p14:creationId xmlns:p14="http://schemas.microsoft.com/office/powerpoint/2010/main" val="2139151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32</a:t>
            </a:fld>
            <a:endParaRPr lang="en-CA"/>
          </a:p>
        </p:txBody>
      </p:sp>
    </p:spTree>
    <p:extLst>
      <p:ext uri="{BB962C8B-B14F-4D97-AF65-F5344CB8AC3E}">
        <p14:creationId xmlns:p14="http://schemas.microsoft.com/office/powerpoint/2010/main" val="1560987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33</a:t>
            </a:fld>
            <a:endParaRPr lang="en-CA"/>
          </a:p>
        </p:txBody>
      </p:sp>
    </p:spTree>
    <p:extLst>
      <p:ext uri="{BB962C8B-B14F-4D97-AF65-F5344CB8AC3E}">
        <p14:creationId xmlns:p14="http://schemas.microsoft.com/office/powerpoint/2010/main" val="325683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34</a:t>
            </a:fld>
            <a:endParaRPr lang="en-CA"/>
          </a:p>
        </p:txBody>
      </p:sp>
    </p:spTree>
    <p:extLst>
      <p:ext uri="{BB962C8B-B14F-4D97-AF65-F5344CB8AC3E}">
        <p14:creationId xmlns:p14="http://schemas.microsoft.com/office/powerpoint/2010/main" val="4272944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fr-CA" dirty="0"/>
          </a:p>
        </p:txBody>
      </p:sp>
      <p:sp>
        <p:nvSpPr>
          <p:cNvPr id="4" name="Slide Number Placeholder 3"/>
          <p:cNvSpPr>
            <a:spLocks noGrp="1"/>
          </p:cNvSpPr>
          <p:nvPr>
            <p:ph type="sldNum" sz="quarter" idx="10"/>
          </p:nvPr>
        </p:nvSpPr>
        <p:spPr/>
        <p:txBody>
          <a:bodyPr/>
          <a:lstStyle/>
          <a:p>
            <a:fld id="{632C9A2A-8FEE-4857-A891-DC1BF433456B}" type="slidenum">
              <a:rPr lang="en-CA" smtClean="0"/>
              <a:t>35</a:t>
            </a:fld>
            <a:endParaRPr lang="en-CA"/>
          </a:p>
        </p:txBody>
      </p:sp>
    </p:spTree>
    <p:extLst>
      <p:ext uri="{BB962C8B-B14F-4D97-AF65-F5344CB8AC3E}">
        <p14:creationId xmlns:p14="http://schemas.microsoft.com/office/powerpoint/2010/main" val="3065232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a:t>
            </a:fld>
            <a:endParaRPr lang="en-CA"/>
          </a:p>
        </p:txBody>
      </p:sp>
    </p:spTree>
    <p:extLst>
      <p:ext uri="{BB962C8B-B14F-4D97-AF65-F5344CB8AC3E}">
        <p14:creationId xmlns:p14="http://schemas.microsoft.com/office/powerpoint/2010/main" val="2685628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fr-CA" dirty="0"/>
          </a:p>
        </p:txBody>
      </p:sp>
      <p:sp>
        <p:nvSpPr>
          <p:cNvPr id="4" name="Slide Number Placeholder 3"/>
          <p:cNvSpPr>
            <a:spLocks noGrp="1"/>
          </p:cNvSpPr>
          <p:nvPr>
            <p:ph type="sldNum" sz="quarter" idx="10"/>
          </p:nvPr>
        </p:nvSpPr>
        <p:spPr/>
        <p:txBody>
          <a:bodyPr/>
          <a:lstStyle/>
          <a:p>
            <a:fld id="{632C9A2A-8FEE-4857-A891-DC1BF433456B}" type="slidenum">
              <a:rPr lang="en-CA" smtClean="0"/>
              <a:t>36</a:t>
            </a:fld>
            <a:endParaRPr lang="en-CA"/>
          </a:p>
        </p:txBody>
      </p:sp>
    </p:spTree>
    <p:extLst>
      <p:ext uri="{BB962C8B-B14F-4D97-AF65-F5344CB8AC3E}">
        <p14:creationId xmlns:p14="http://schemas.microsoft.com/office/powerpoint/2010/main" val="894014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37</a:t>
            </a:fld>
            <a:endParaRPr lang="en-CA"/>
          </a:p>
        </p:txBody>
      </p:sp>
    </p:spTree>
    <p:extLst>
      <p:ext uri="{BB962C8B-B14F-4D97-AF65-F5344CB8AC3E}">
        <p14:creationId xmlns:p14="http://schemas.microsoft.com/office/powerpoint/2010/main" val="2081970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38</a:t>
            </a:fld>
            <a:endParaRPr lang="en-CA"/>
          </a:p>
        </p:txBody>
      </p:sp>
    </p:spTree>
    <p:extLst>
      <p:ext uri="{BB962C8B-B14F-4D97-AF65-F5344CB8AC3E}">
        <p14:creationId xmlns:p14="http://schemas.microsoft.com/office/powerpoint/2010/main" val="3341365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39</a:t>
            </a:fld>
            <a:endParaRPr lang="en-CA"/>
          </a:p>
        </p:txBody>
      </p:sp>
    </p:spTree>
    <p:extLst>
      <p:ext uri="{BB962C8B-B14F-4D97-AF65-F5344CB8AC3E}">
        <p14:creationId xmlns:p14="http://schemas.microsoft.com/office/powerpoint/2010/main" val="31514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5</a:t>
            </a:fld>
            <a:endParaRPr lang="en-CA"/>
          </a:p>
        </p:txBody>
      </p:sp>
    </p:spTree>
    <p:extLst>
      <p:ext uri="{BB962C8B-B14F-4D97-AF65-F5344CB8AC3E}">
        <p14:creationId xmlns:p14="http://schemas.microsoft.com/office/powerpoint/2010/main" val="854484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6</a:t>
            </a:fld>
            <a:endParaRPr lang="en-CA"/>
          </a:p>
        </p:txBody>
      </p:sp>
    </p:spTree>
    <p:extLst>
      <p:ext uri="{BB962C8B-B14F-4D97-AF65-F5344CB8AC3E}">
        <p14:creationId xmlns:p14="http://schemas.microsoft.com/office/powerpoint/2010/main" val="2121930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7</a:t>
            </a:fld>
            <a:endParaRPr lang="en-CA" dirty="0"/>
          </a:p>
        </p:txBody>
      </p:sp>
    </p:spTree>
    <p:extLst>
      <p:ext uri="{BB962C8B-B14F-4D97-AF65-F5344CB8AC3E}">
        <p14:creationId xmlns:p14="http://schemas.microsoft.com/office/powerpoint/2010/main" val="127405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13</a:t>
            </a:fld>
            <a:endParaRPr lang="en-CA"/>
          </a:p>
        </p:txBody>
      </p:sp>
    </p:spTree>
    <p:extLst>
      <p:ext uri="{BB962C8B-B14F-4D97-AF65-F5344CB8AC3E}">
        <p14:creationId xmlns:p14="http://schemas.microsoft.com/office/powerpoint/2010/main" val="512980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14</a:t>
            </a:fld>
            <a:endParaRPr lang="en-CA"/>
          </a:p>
        </p:txBody>
      </p:sp>
    </p:spTree>
    <p:extLst>
      <p:ext uri="{BB962C8B-B14F-4D97-AF65-F5344CB8AC3E}">
        <p14:creationId xmlns:p14="http://schemas.microsoft.com/office/powerpoint/2010/main" val="85278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15</a:t>
            </a:fld>
            <a:endParaRPr lang="en-CA"/>
          </a:p>
        </p:txBody>
      </p:sp>
    </p:spTree>
    <p:extLst>
      <p:ext uri="{BB962C8B-B14F-4D97-AF65-F5344CB8AC3E}">
        <p14:creationId xmlns:p14="http://schemas.microsoft.com/office/powerpoint/2010/main" val="3551831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38528"/>
            <a:ext cx="13716000" cy="7225367"/>
          </a:xfrm>
        </p:spPr>
        <p:txBody>
          <a:bodyPr anchor="b"/>
          <a:lstStyle>
            <a:lvl1pPr>
              <a:defRPr sz="11200" u="none">
                <a:solidFill>
                  <a:srgbClr val="FFFFFF"/>
                </a:solidFill>
              </a:defRPr>
            </a:lvl1pPr>
          </a:lstStyle>
          <a:p>
            <a:r>
              <a:rPr lang="en-CA" noProof="0" dirty="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6770" y="750145"/>
            <a:ext cx="5905330" cy="678102"/>
          </a:xfrm>
          <a:prstGeom prst="rect">
            <a:avLst/>
          </a:prstGeom>
        </p:spPr>
      </p:pic>
    </p:spTree>
    <p:extLst>
      <p:ext uri="{BB962C8B-B14F-4D97-AF65-F5344CB8AC3E}">
        <p14:creationId xmlns:p14="http://schemas.microsoft.com/office/powerpoint/2010/main" val="232319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5866" y="2342445"/>
            <a:ext cx="10488409" cy="3515928"/>
          </a:xfrm>
        </p:spPr>
        <p:txBody>
          <a:bodyPr/>
          <a:lstStyle/>
          <a:p>
            <a:r>
              <a:rPr lang="en-CA" noProof="0"/>
              <a:t>Click to edit master title style</a:t>
            </a:r>
          </a:p>
        </p:txBody>
      </p:sp>
      <p:sp>
        <p:nvSpPr>
          <p:cNvPr id="7" name="Espace réservé du numéro de diapositive 6"/>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9" name="Espace réservé du contenu 2"/>
          <p:cNvSpPr>
            <a:spLocks noGrp="1"/>
          </p:cNvSpPr>
          <p:nvPr>
            <p:ph idx="1" hasCustomPrompt="1"/>
          </p:nvPr>
        </p:nvSpPr>
        <p:spPr>
          <a:xfrm>
            <a:off x="853551" y="6524978"/>
            <a:ext cx="10490724" cy="5178072"/>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11" name="Espace réservé pour une image  10"/>
          <p:cNvSpPr>
            <a:spLocks noGrp="1"/>
          </p:cNvSpPr>
          <p:nvPr>
            <p:ph type="pic" sz="quarter" idx="13"/>
          </p:nvPr>
        </p:nvSpPr>
        <p:spPr>
          <a:xfrm>
            <a:off x="13462000" y="609601"/>
            <a:ext cx="10442575" cy="11093450"/>
          </a:xfrm>
        </p:spPr>
        <p:txBody>
          <a:bodyPr/>
          <a:lstStyle>
            <a:lvl1pPr algn="ctr">
              <a:defRPr/>
            </a:lvl1pPr>
          </a:lstStyle>
          <a:p>
            <a:endParaRPr lang="en-CA" noProof="0" dirty="0"/>
          </a:p>
        </p:txBody>
      </p:sp>
    </p:spTree>
    <p:extLst>
      <p:ext uri="{BB962C8B-B14F-4D97-AF65-F5344CB8AC3E}">
        <p14:creationId xmlns:p14="http://schemas.microsoft.com/office/powerpoint/2010/main" val="301418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7088BEF1-D3AD-E34F-A3B9-A73E884A7AB2}" type="slidenum">
              <a:rPr lang="fr-CA" smtClean="0"/>
              <a:t>‹#›</a:t>
            </a:fld>
            <a:endParaRPr lang="fr-CA" dirty="0"/>
          </a:p>
        </p:txBody>
      </p:sp>
      <p:sp>
        <p:nvSpPr>
          <p:cNvPr id="7" name="Espace réservé pour une image  10"/>
          <p:cNvSpPr>
            <a:spLocks noGrp="1"/>
          </p:cNvSpPr>
          <p:nvPr>
            <p:ph type="pic" sz="quarter" idx="13" hasCustomPrompt="1"/>
          </p:nvPr>
        </p:nvSpPr>
        <p:spPr>
          <a:xfrm>
            <a:off x="63" y="0"/>
            <a:ext cx="24387048" cy="12051792"/>
          </a:xfrm>
        </p:spPr>
        <p:txBody>
          <a:bodyPr anchor="ctr"/>
          <a:lstStyle>
            <a:lvl1pPr algn="ctr">
              <a:defRPr sz="4800" baseline="0">
                <a:latin typeface="+mj-lt"/>
              </a:defRPr>
            </a:lvl1pPr>
          </a:lstStyle>
          <a:p>
            <a:r>
              <a:rPr lang="en-CA" noProof="0" dirty="0"/>
              <a:t>Click on icon to insert image </a:t>
            </a:r>
            <a:br>
              <a:rPr lang="en-CA" noProof="0" dirty="0"/>
            </a:br>
            <a:r>
              <a:rPr lang="en-CA" noProof="0" dirty="0"/>
              <a:t>or drag and drop</a:t>
            </a:r>
          </a:p>
        </p:txBody>
      </p:sp>
    </p:spTree>
    <p:extLst>
      <p:ext uri="{BB962C8B-B14F-4D97-AF65-F5344CB8AC3E}">
        <p14:creationId xmlns:p14="http://schemas.microsoft.com/office/powerpoint/2010/main" val="386356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8" name="Espace réservé du texte 7"/>
          <p:cNvSpPr>
            <a:spLocks noGrp="1"/>
          </p:cNvSpPr>
          <p:nvPr>
            <p:ph type="body" sz="quarter" idx="13" hasCustomPrompt="1"/>
          </p:nvPr>
        </p:nvSpPr>
        <p:spPr>
          <a:xfrm>
            <a:off x="2386647" y="842096"/>
            <a:ext cx="19613880" cy="6692900"/>
          </a:xfrm>
        </p:spPr>
        <p:txBody>
          <a:bodyPr anchor="b"/>
          <a:lstStyle>
            <a:lvl1pPr marL="3175" indent="0" algn="ctr">
              <a:buFont typeface="Arial"/>
              <a:buNone/>
              <a:tabLst/>
              <a:defRPr sz="4800" b="0" i="1">
                <a:solidFill>
                  <a:srgbClr val="3F2A56"/>
                </a:solidFill>
                <a:latin typeface="+mj-lt"/>
              </a:defRPr>
            </a:lvl1pPr>
            <a:lvl2pPr marL="3175" indent="0" algn="ctr">
              <a:buNone/>
              <a:tabLst/>
              <a:defRPr sz="4800" b="0" i="1">
                <a:solidFill>
                  <a:srgbClr val="3F2A56"/>
                </a:solidFill>
                <a:latin typeface="+mj-lt"/>
              </a:defRPr>
            </a:lvl2pPr>
            <a:lvl3pPr marL="3175" indent="0" algn="ctr">
              <a:buNone/>
              <a:tabLst/>
              <a:defRPr sz="4800" b="0" i="1">
                <a:solidFill>
                  <a:srgbClr val="3F2A56"/>
                </a:solidFill>
                <a:latin typeface="+mj-lt"/>
              </a:defRPr>
            </a:lvl3pPr>
            <a:lvl4pPr marL="3175" indent="0" algn="ctr">
              <a:buNone/>
              <a:tabLst/>
              <a:defRPr sz="4800" b="0" i="1">
                <a:solidFill>
                  <a:srgbClr val="3F2A56"/>
                </a:solidFill>
                <a:latin typeface="+mj-lt"/>
              </a:defRPr>
            </a:lvl4pPr>
            <a:lvl5pPr marL="3175" indent="0" algn="ctr">
              <a:buFont typeface="Arial"/>
              <a:buNone/>
              <a:tabLst/>
              <a:defRPr sz="4800" b="0" i="1">
                <a:solidFill>
                  <a:srgbClr val="3F2A56"/>
                </a:solidFill>
                <a:latin typeface="+mj-lt"/>
              </a:defRPr>
            </a:lvl5pPr>
          </a:lstStyle>
          <a:p>
            <a:pPr lvl="0"/>
            <a:r>
              <a:rPr lang="en-CA" noProof="0" dirty="0"/>
              <a:t>Click to edit master text style</a:t>
            </a:r>
          </a:p>
        </p:txBody>
      </p:sp>
      <p:sp>
        <p:nvSpPr>
          <p:cNvPr id="9" name="Espace réservé du texte 2"/>
          <p:cNvSpPr>
            <a:spLocks noGrp="1"/>
          </p:cNvSpPr>
          <p:nvPr>
            <p:ph type="body" idx="1" hasCustomPrompt="1"/>
          </p:nvPr>
        </p:nvSpPr>
        <p:spPr>
          <a:xfrm>
            <a:off x="2385275" y="8882192"/>
            <a:ext cx="19616624" cy="639762"/>
          </a:xfrm>
        </p:spPr>
        <p:txBody>
          <a:bodyPr anchor="ctr"/>
          <a:lstStyle>
            <a:lvl1pPr marL="514350" indent="-514350" algn="ctr">
              <a:buFont typeface="Lucida Grande"/>
              <a:buChar char="—"/>
              <a:defRPr sz="32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noProof="0"/>
              <a:t>Name</a:t>
            </a:r>
          </a:p>
        </p:txBody>
      </p:sp>
    </p:spTree>
    <p:extLst>
      <p:ext uri="{BB962C8B-B14F-4D97-AF65-F5344CB8AC3E}">
        <p14:creationId xmlns:p14="http://schemas.microsoft.com/office/powerpoint/2010/main" val="130369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42353"/>
            <a:ext cx="13716000" cy="7225367"/>
          </a:xfrm>
        </p:spPr>
        <p:txBody>
          <a:bodyPr anchor="b"/>
          <a:lstStyle>
            <a:lvl1pPr>
              <a:defRPr sz="11200" u="none">
                <a:solidFill>
                  <a:srgbClr val="FFFFFF"/>
                </a:solidFill>
              </a:defRPr>
            </a:lvl1pPr>
          </a:lstStyle>
          <a:p>
            <a:r>
              <a:rPr lang="en-CA" noProof="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6770" y="750145"/>
            <a:ext cx="5905330" cy="678102"/>
          </a:xfrm>
          <a:prstGeom prst="rect">
            <a:avLst/>
          </a:prstGeom>
        </p:spPr>
      </p:pic>
    </p:spTree>
    <p:extLst>
      <p:ext uri="{BB962C8B-B14F-4D97-AF65-F5344CB8AC3E}">
        <p14:creationId xmlns:p14="http://schemas.microsoft.com/office/powerpoint/2010/main" val="2319527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42353"/>
            <a:ext cx="13716000" cy="7225367"/>
          </a:xfrm>
        </p:spPr>
        <p:txBody>
          <a:bodyPr anchor="b"/>
          <a:lstStyle>
            <a:lvl1pPr>
              <a:defRPr sz="11200" u="none">
                <a:solidFill>
                  <a:srgbClr val="FFFFFF"/>
                </a:solidFill>
              </a:defRPr>
            </a:lvl1pPr>
          </a:lstStyle>
          <a:p>
            <a:r>
              <a:rPr lang="en-CA" noProof="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spTree>
    <p:extLst>
      <p:ext uri="{BB962C8B-B14F-4D97-AF65-F5344CB8AC3E}">
        <p14:creationId xmlns:p14="http://schemas.microsoft.com/office/powerpoint/2010/main" val="348683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noProof="0"/>
              <a:t>Click to edit master title style</a:t>
            </a:r>
          </a:p>
        </p:txBody>
      </p:sp>
      <p:sp>
        <p:nvSpPr>
          <p:cNvPr id="3" name="Espace réservé du contenu 2"/>
          <p:cNvSpPr>
            <a:spLocks noGrp="1"/>
          </p:cNvSpPr>
          <p:nvPr>
            <p:ph idx="1" hasCustomPrompt="1"/>
          </p:nvPr>
        </p:nvSpPr>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119" y="12864240"/>
            <a:ext cx="4157881" cy="478786"/>
          </a:xfrm>
          <a:prstGeom prst="rect">
            <a:avLst/>
          </a:prstGeom>
        </p:spPr>
      </p:pic>
    </p:spTree>
    <p:extLst>
      <p:ext uri="{BB962C8B-B14F-4D97-AF65-F5344CB8AC3E}">
        <p14:creationId xmlns:p14="http://schemas.microsoft.com/office/powerpoint/2010/main" val="145101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2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5866" y="381001"/>
            <a:ext cx="22675443" cy="2175372"/>
          </a:xfrm>
        </p:spPr>
        <p:txBody>
          <a:bodyPr/>
          <a:lstStyle/>
          <a:p>
            <a:r>
              <a:rPr lang="en-CA" noProof="0"/>
              <a:t>Click to edit master title style</a:t>
            </a:r>
          </a:p>
        </p:txBody>
      </p:sp>
      <p:sp>
        <p:nvSpPr>
          <p:cNvPr id="3" name="Espace réservé du contenu 2"/>
          <p:cNvSpPr>
            <a:spLocks noGrp="1"/>
          </p:cNvSpPr>
          <p:nvPr>
            <p:ph idx="1" hasCustomPrompt="1"/>
          </p:nvPr>
        </p:nvSpPr>
        <p:spPr>
          <a:xfrm>
            <a:off x="853551" y="3200405"/>
            <a:ext cx="10972800" cy="8497754"/>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5" name="Espace réservé du contenu 2"/>
          <p:cNvSpPr>
            <a:spLocks noGrp="1"/>
          </p:cNvSpPr>
          <p:nvPr>
            <p:ph idx="13" hasCustomPrompt="1"/>
          </p:nvPr>
        </p:nvSpPr>
        <p:spPr>
          <a:xfrm>
            <a:off x="12558509" y="3200405"/>
            <a:ext cx="10972800" cy="8497754"/>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Tree>
    <p:extLst>
      <p:ext uri="{BB962C8B-B14F-4D97-AF65-F5344CB8AC3E}">
        <p14:creationId xmlns:p14="http://schemas.microsoft.com/office/powerpoint/2010/main" val="123528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noProof="0"/>
              <a:t>Click to edit master title style</a:t>
            </a:r>
          </a:p>
        </p:txBody>
      </p:sp>
      <p:sp>
        <p:nvSpPr>
          <p:cNvPr id="5" name="Espace réservé du numéro de diapositive 4"/>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104923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Break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334117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Brea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327139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Brea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pic>
        <p:nvPicPr>
          <p:cNvPr id="5" name="Imag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4119" y="12864240"/>
            <a:ext cx="4157881" cy="478786"/>
          </a:xfrm>
          <a:prstGeom prst="rect">
            <a:avLst/>
          </a:prstGeom>
        </p:spPr>
      </p:pic>
    </p:spTree>
    <p:extLst>
      <p:ext uri="{BB962C8B-B14F-4D97-AF65-F5344CB8AC3E}">
        <p14:creationId xmlns:p14="http://schemas.microsoft.com/office/powerpoint/2010/main" val="3672607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55866" y="381001"/>
            <a:ext cx="22675443" cy="1581942"/>
          </a:xfrm>
          <a:prstGeom prst="rect">
            <a:avLst/>
          </a:prstGeom>
        </p:spPr>
        <p:txBody>
          <a:bodyPr vert="horz" lIns="0" tIns="0" rIns="0" bIns="0" rtlCol="0" anchor="b">
            <a:noAutofit/>
          </a:bodyPr>
          <a:lstStyle/>
          <a:p>
            <a:r>
              <a:rPr lang="en-CA" noProof="0"/>
              <a:t>Click to edit master title style</a:t>
            </a:r>
          </a:p>
        </p:txBody>
      </p:sp>
      <p:sp>
        <p:nvSpPr>
          <p:cNvPr id="3" name="Espace réservé du texte 2"/>
          <p:cNvSpPr>
            <a:spLocks noGrp="1"/>
          </p:cNvSpPr>
          <p:nvPr>
            <p:ph type="body" idx="1"/>
          </p:nvPr>
        </p:nvSpPr>
        <p:spPr>
          <a:xfrm>
            <a:off x="853551" y="3200405"/>
            <a:ext cx="22680073" cy="8497754"/>
          </a:xfrm>
          <a:prstGeom prst="rect">
            <a:avLst/>
          </a:prstGeom>
        </p:spPr>
        <p:txBody>
          <a:bodyPr vert="horz" lIns="0" tIns="0" rIns="0" bIns="0" rtlCol="0">
            <a:noAutofit/>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4"/>
          </p:nvPr>
        </p:nvSpPr>
        <p:spPr>
          <a:xfrm>
            <a:off x="11788387" y="12935621"/>
            <a:ext cx="810400" cy="382005"/>
          </a:xfrm>
          <a:prstGeom prst="rect">
            <a:avLst/>
          </a:prstGeom>
        </p:spPr>
        <p:txBody>
          <a:bodyPr vert="horz" lIns="0" tIns="0" rIns="0" bIns="0" rtlCol="0" anchor="ctr">
            <a:noAutofit/>
          </a:bodyPr>
          <a:lstStyle>
            <a:lvl1pPr algn="ctr">
              <a:spcBef>
                <a:spcPts val="0"/>
              </a:spcBef>
              <a:defRPr sz="1800">
                <a:solidFill>
                  <a:schemeClr val="tx1"/>
                </a:solidFill>
              </a:defRPr>
            </a:lvl1pPr>
          </a:lstStyle>
          <a:p>
            <a:fld id="{7088BEF1-D3AD-E34F-A3B9-A73E884A7AB2}" type="slidenum">
              <a:rPr lang="en-CA" noProof="0" smtClean="0"/>
              <a:pPr/>
              <a:t>‹#›</a:t>
            </a:fld>
            <a:endParaRPr lang="en-CA" noProof="0" dirty="0"/>
          </a:p>
        </p:txBody>
      </p:sp>
    </p:spTree>
    <p:extLst>
      <p:ext uri="{BB962C8B-B14F-4D97-AF65-F5344CB8AC3E}">
        <p14:creationId xmlns:p14="http://schemas.microsoft.com/office/powerpoint/2010/main" val="396519692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0" r:id="rId4"/>
    <p:sldLayoutId id="2147483660" r:id="rId5"/>
    <p:sldLayoutId id="2147483654" r:id="rId6"/>
    <p:sldLayoutId id="2147483651" r:id="rId7"/>
    <p:sldLayoutId id="2147483662" r:id="rId8"/>
    <p:sldLayoutId id="2147483663" r:id="rId9"/>
    <p:sldLayoutId id="2147483652" r:id="rId10"/>
    <p:sldLayoutId id="2147483661" r:id="rId11"/>
    <p:sldLayoutId id="2147483655" r:id="rId12"/>
  </p:sldLayoutIdLst>
  <p:hf hdr="0" ftr="0" dt="0"/>
  <p:txStyles>
    <p:titleStyle>
      <a:lvl1pPr algn="l" defTabSz="1219261" rtl="0" eaLnBrk="1" latinLnBrk="0" hangingPunct="1">
        <a:lnSpc>
          <a:spcPct val="90000"/>
        </a:lnSpc>
        <a:spcBef>
          <a:spcPts val="0"/>
        </a:spcBef>
        <a:buNone/>
        <a:defRPr sz="7500" kern="1200">
          <a:solidFill>
            <a:schemeClr val="accent2"/>
          </a:solidFill>
          <a:latin typeface="+mj-lt"/>
          <a:ea typeface="+mj-ea"/>
          <a:cs typeface="+mj-cs"/>
        </a:defRPr>
      </a:lvl1pPr>
    </p:titleStyle>
    <p:bodyStyle>
      <a:lvl1pPr marL="4235" indent="0" algn="l" defTabSz="1219261" rtl="0" eaLnBrk="1" latinLnBrk="0" hangingPunct="1">
        <a:spcBef>
          <a:spcPts val="0"/>
        </a:spcBef>
        <a:buFont typeface="Arial"/>
        <a:buNone/>
        <a:defRPr sz="3600" kern="1200" baseline="0">
          <a:solidFill>
            <a:schemeClr val="tx1"/>
          </a:solidFill>
          <a:latin typeface="+mn-lt"/>
          <a:ea typeface="+mn-ea"/>
          <a:cs typeface="+mn-cs"/>
        </a:defRPr>
      </a:lvl1pPr>
      <a:lvl2pPr marL="458788" indent="-455613" algn="l" defTabSz="1219261" rtl="0" eaLnBrk="1" latinLnBrk="0" hangingPunct="1">
        <a:spcBef>
          <a:spcPts val="0"/>
        </a:spcBef>
        <a:buFont typeface="Arial"/>
        <a:buChar char="•"/>
        <a:defRPr sz="3600" kern="1200">
          <a:solidFill>
            <a:schemeClr val="tx1"/>
          </a:solidFill>
          <a:latin typeface="+mn-lt"/>
          <a:ea typeface="+mn-ea"/>
          <a:cs typeface="+mn-cs"/>
        </a:defRPr>
      </a:lvl2pPr>
      <a:lvl3pPr marL="915988" indent="-455613" algn="l" defTabSz="1219261" rtl="0" eaLnBrk="1" latinLnBrk="0" hangingPunct="1">
        <a:spcBef>
          <a:spcPts val="0"/>
        </a:spcBef>
        <a:buFont typeface="Arial"/>
        <a:buChar char="•"/>
        <a:tabLst/>
        <a:defRPr sz="3600" kern="1200">
          <a:solidFill>
            <a:schemeClr val="tx1"/>
          </a:solidFill>
          <a:latin typeface="+mn-lt"/>
          <a:ea typeface="+mn-ea"/>
          <a:cs typeface="+mn-cs"/>
        </a:defRPr>
      </a:lvl3pPr>
      <a:lvl4pPr marL="1374775" indent="-463550" algn="l" defTabSz="1219261" rtl="0" eaLnBrk="1" latinLnBrk="0" hangingPunct="1">
        <a:spcBef>
          <a:spcPts val="0"/>
        </a:spcBef>
        <a:buFont typeface="Arial"/>
        <a:buChar char="•"/>
        <a:tabLst/>
        <a:defRPr sz="3600" kern="1200">
          <a:solidFill>
            <a:schemeClr val="tx1"/>
          </a:solidFill>
          <a:latin typeface="+mn-lt"/>
          <a:ea typeface="+mn-ea"/>
          <a:cs typeface="+mn-cs"/>
        </a:defRPr>
      </a:lvl4pPr>
      <a:lvl5pPr marL="4235" indent="0" algn="l" defTabSz="1219261" rtl="0" eaLnBrk="1" latinLnBrk="0" hangingPunct="1">
        <a:spcBef>
          <a:spcPts val="0"/>
        </a:spcBef>
        <a:buFont typeface="Arial"/>
        <a:buNone/>
        <a:defRPr sz="3600" b="1" kern="1200" baseline="0">
          <a:solidFill>
            <a:schemeClr val="tx1"/>
          </a:solidFill>
          <a:latin typeface="+mn-lt"/>
          <a:ea typeface="+mn-ea"/>
          <a:cs typeface="+mn-cs"/>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p:bodyStyle>
    <p:otherStyle>
      <a:defPPr>
        <a:defRPr lang="fr-FR"/>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74">
          <p15:clr>
            <a:srgbClr val="F26B43"/>
          </p15:clr>
        </p15:guide>
        <p15:guide id="2" pos="539">
          <p15:clr>
            <a:srgbClr val="F26B43"/>
          </p15:clr>
        </p15:guide>
        <p15:guide id="3" pos="1482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4.jpe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4.xml"/><Relationship Id="rId5" Type="http://schemas.openxmlformats.org/officeDocument/2006/relationships/tags" Target="../tags/tag41.xml"/><Relationship Id="rId4" Type="http://schemas.openxmlformats.org/officeDocument/2006/relationships/tags" Target="../tags/tag40.xml"/></Relationships>
</file>

<file path=ppt/slides/_rels/slide11.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15.jpe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4.xml"/><Relationship Id="rId5" Type="http://schemas.openxmlformats.org/officeDocument/2006/relationships/tags" Target="../tags/tag46.xml"/><Relationship Id="rId4" Type="http://schemas.openxmlformats.org/officeDocument/2006/relationships/tags" Target="../tags/tag45.xml"/></Relationships>
</file>

<file path=ppt/slides/_rels/slide12.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6.jpeg"/><Relationship Id="rId5" Type="http://schemas.openxmlformats.org/officeDocument/2006/relationships/slideLayout" Target="../slideLayouts/slideLayout4.xml"/><Relationship Id="rId4" Type="http://schemas.openxmlformats.org/officeDocument/2006/relationships/tags" Target="../tags/tag5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5.xml"/><Relationship Id="rId7" Type="http://schemas.openxmlformats.org/officeDocument/2006/relationships/notesSlide" Target="../notesSlides/notesSlide8.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4.xml"/><Relationship Id="rId5" Type="http://schemas.openxmlformats.org/officeDocument/2006/relationships/tags" Target="../tags/tag57.xml"/><Relationship Id="rId4" Type="http://schemas.openxmlformats.org/officeDocument/2006/relationships/tags" Target="../tags/tag56.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60.xml"/><Relationship Id="rId7" Type="http://schemas.openxmlformats.org/officeDocument/2006/relationships/notesSlide" Target="../notesSlides/notesSlide9.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4.xml"/><Relationship Id="rId5" Type="http://schemas.openxmlformats.org/officeDocument/2006/relationships/tags" Target="../tags/tag62.xml"/><Relationship Id="rId4" Type="http://schemas.openxmlformats.org/officeDocument/2006/relationships/tags" Target="../tags/tag61.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tags" Target="../tags/tag65.xml"/><Relationship Id="rId7" Type="http://schemas.openxmlformats.org/officeDocument/2006/relationships/image" Target="../media/image18.png"/><Relationship Id="rId12" Type="http://schemas.microsoft.com/office/2007/relationships/diagramDrawing" Target="../diagrams/drawing1.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10.xml"/><Relationship Id="rId11" Type="http://schemas.openxmlformats.org/officeDocument/2006/relationships/diagramColors" Target="../diagrams/colors1.xml"/><Relationship Id="rId5" Type="http://schemas.openxmlformats.org/officeDocument/2006/relationships/slideLayout" Target="../slideLayouts/slideLayout4.xml"/><Relationship Id="rId10" Type="http://schemas.openxmlformats.org/officeDocument/2006/relationships/diagramQuickStyle" Target="../diagrams/quickStyle1.xml"/><Relationship Id="rId4" Type="http://schemas.openxmlformats.org/officeDocument/2006/relationships/tags" Target="../tags/tag66.xml"/><Relationship Id="rId9"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69.xml"/><Relationship Id="rId7" Type="http://schemas.openxmlformats.org/officeDocument/2006/relationships/notesSlide" Target="../notesSlides/notesSlide11.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4.xml"/><Relationship Id="rId5" Type="http://schemas.openxmlformats.org/officeDocument/2006/relationships/tags" Target="../tags/tag71.xml"/><Relationship Id="rId4" Type="http://schemas.openxmlformats.org/officeDocument/2006/relationships/tags" Target="../tags/tag70.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4.xml"/><Relationship Id="rId7" Type="http://schemas.openxmlformats.org/officeDocument/2006/relationships/notesSlide" Target="../notesSlides/notesSlide1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4.xml"/><Relationship Id="rId5" Type="http://schemas.openxmlformats.org/officeDocument/2006/relationships/tags" Target="../tags/tag76.xml"/><Relationship Id="rId4" Type="http://schemas.openxmlformats.org/officeDocument/2006/relationships/tags" Target="../tags/tag75.xml"/></Relationships>
</file>

<file path=ppt/slides/_rels/slide19.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18.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tags" Target="../tags/tag80.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8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8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8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8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88.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89.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90.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9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9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tags" Target="../tags/tag1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9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8.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notesSlide" Target="../notesSlides/notesSlide26.xml"/><Relationship Id="rId5" Type="http://schemas.openxmlformats.org/officeDocument/2006/relationships/slideLayout" Target="../slideLayouts/slideLayout4.xml"/><Relationship Id="rId4" Type="http://schemas.openxmlformats.org/officeDocument/2006/relationships/tags" Target="../tags/tag99.xml"/></Relationships>
</file>

<file path=ppt/slides/_rels/slide3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102.xml"/><Relationship Id="rId7" Type="http://schemas.openxmlformats.org/officeDocument/2006/relationships/image" Target="../media/image18.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notesSlide" Target="../notesSlides/notesSlide27.xml"/><Relationship Id="rId5" Type="http://schemas.openxmlformats.org/officeDocument/2006/relationships/slideLayout" Target="../slideLayouts/slideLayout4.xml"/><Relationship Id="rId4" Type="http://schemas.openxmlformats.org/officeDocument/2006/relationships/tags" Target="../tags/tag103.xml"/></Relationships>
</file>

<file path=ppt/slides/_rels/slide3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106.xml"/><Relationship Id="rId7" Type="http://schemas.openxmlformats.org/officeDocument/2006/relationships/image" Target="../media/image18.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tags" Target="../tags/tag107.xml"/></Relationships>
</file>

<file path=ppt/slides/_rels/slide35.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22.tmp"/><Relationship Id="rId5" Type="http://schemas.openxmlformats.org/officeDocument/2006/relationships/notesSlide" Target="../notesSlides/notesSlide29.xml"/><Relationship Id="rId4"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30.xml"/><Relationship Id="rId5" Type="http://schemas.openxmlformats.org/officeDocument/2006/relationships/slideLayout" Target="../slideLayouts/slideLayout4.xml"/><Relationship Id="rId4" Type="http://schemas.openxmlformats.org/officeDocument/2006/relationships/tags" Target="../tags/tag114.xml"/></Relationships>
</file>

<file path=ppt/slides/_rels/slide37.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diagramData" Target="../diagrams/data2.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18.png"/><Relationship Id="rId17" Type="http://schemas.microsoft.com/office/2007/relationships/diagramDrawing" Target="../diagrams/drawing2.xml"/><Relationship Id="rId2" Type="http://schemas.openxmlformats.org/officeDocument/2006/relationships/tags" Target="../tags/tag116.xml"/><Relationship Id="rId16" Type="http://schemas.openxmlformats.org/officeDocument/2006/relationships/diagramColors" Target="../diagrams/colors2.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notesSlide" Target="../notesSlides/notesSlide31.xml"/><Relationship Id="rId5" Type="http://schemas.openxmlformats.org/officeDocument/2006/relationships/tags" Target="../tags/tag119.xml"/><Relationship Id="rId15" Type="http://schemas.openxmlformats.org/officeDocument/2006/relationships/diagramQuickStyle" Target="../diagrams/quickStyle2.xml"/><Relationship Id="rId10" Type="http://schemas.openxmlformats.org/officeDocument/2006/relationships/slideLayout" Target="../slideLayouts/slideLayout4.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23.tmp"/><Relationship Id="rId5" Type="http://schemas.openxmlformats.org/officeDocument/2006/relationships/notesSlide" Target="../notesSlides/notesSlide33.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slideLayout" Target="../slideLayouts/slideLayout4.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5.xml"/><Relationship Id="rId7" Type="http://schemas.openxmlformats.org/officeDocument/2006/relationships/notesSlide" Target="../notesSlides/notesSlide6.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4.xml"/><Relationship Id="rId5" Type="http://schemas.openxmlformats.org/officeDocument/2006/relationships/tags" Target="../tags/tag27.xml"/><Relationship Id="rId4" Type="http://schemas.openxmlformats.org/officeDocument/2006/relationships/tags" Target="../tags/tag26.xml"/></Relationships>
</file>

<file path=ppt/slides/_rels/slide8.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2.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4.xml"/><Relationship Id="rId5" Type="http://schemas.openxmlformats.org/officeDocument/2006/relationships/tags" Target="../tags/tag32.xml"/><Relationship Id="rId4" Type="http://schemas.openxmlformats.org/officeDocument/2006/relationships/tags" Target="../tags/tag31.xml"/></Relationships>
</file>

<file path=ppt/slides/_rels/slide9.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3.jpeg"/><Relationship Id="rId5" Type="http://schemas.openxmlformats.org/officeDocument/2006/relationships/slideLayout" Target="../slideLayouts/slideLayout4.xml"/><Relationship Id="rId4" Type="http://schemas.openxmlformats.org/officeDocument/2006/relationships/tags" Target="../tags/tag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859537" y="1938528"/>
            <a:ext cx="13716000" cy="7225367"/>
          </a:xfrm>
        </p:spPr>
        <p:txBody>
          <a:bodyPr/>
          <a:lstStyle/>
          <a:p>
            <a:r>
              <a:rPr lang="fr-CA" sz="9600" smtClean="0"/>
              <a:t>Analyser les </a:t>
            </a:r>
            <a:r>
              <a:rPr lang="fr-CA" sz="9600" dirty="0"/>
              <a:t>préjugés inconscients</a:t>
            </a:r>
          </a:p>
        </p:txBody>
      </p:sp>
      <p:sp>
        <p:nvSpPr>
          <p:cNvPr id="5" name="Shape 143" title="décoratif"/>
          <p:cNvSpPr/>
          <p:nvPr>
            <p:custDataLst>
              <p:tags r:id="rId2"/>
            </p:custDataLst>
          </p:nvPr>
        </p:nvSpPr>
        <p:spPr>
          <a:xfrm>
            <a:off x="859536" y="9370329"/>
            <a:ext cx="8395539" cy="4"/>
          </a:xfrm>
          <a:prstGeom prst="line">
            <a:avLst/>
          </a:prstGeom>
          <a:ln w="57150">
            <a:solidFill>
              <a:schemeClr val="accent3"/>
            </a:solidFill>
          </a:ln>
        </p:spPr>
        <p:txBody>
          <a:bodyPr lIns="45718" tIns="45718" rIns="45718" bIns="45718"/>
          <a:lstStyle/>
          <a:p>
            <a:endParaRPr lang="fr-CA" dirty="0"/>
          </a:p>
        </p:txBody>
      </p:sp>
      <p:sp>
        <p:nvSpPr>
          <p:cNvPr id="4" name="Subtitle 3"/>
          <p:cNvSpPr>
            <a:spLocks noGrp="1"/>
          </p:cNvSpPr>
          <p:nvPr>
            <p:ph type="subTitle" idx="1"/>
            <p:custDataLst>
              <p:tags r:id="rId3"/>
            </p:custDataLst>
          </p:nvPr>
        </p:nvSpPr>
        <p:spPr>
          <a:xfrm>
            <a:off x="859536" y="9889067"/>
            <a:ext cx="13716000" cy="1813983"/>
          </a:xfrm>
        </p:spPr>
        <p:txBody>
          <a:bodyPr/>
          <a:lstStyle/>
          <a:p>
            <a:r>
              <a:rPr lang="fr-CA" sz="5400" dirty="0"/>
              <a:t>S</a:t>
            </a:r>
            <a:r>
              <a:rPr lang="fr-CA" sz="5400" dirty="0" smtClean="0"/>
              <a:t>éance </a:t>
            </a:r>
            <a:r>
              <a:rPr lang="fr-CA" sz="5400" dirty="0"/>
              <a:t>en direct</a:t>
            </a:r>
          </a:p>
        </p:txBody>
      </p:sp>
    </p:spTree>
    <p:extLst>
      <p:ext uri="{BB962C8B-B14F-4D97-AF65-F5344CB8AC3E}">
        <p14:creationId xmlns:p14="http://schemas.microsoft.com/office/powerpoint/2010/main" val="191622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1"/>
            </p:custDataLst>
          </p:nvPr>
        </p:nvSpPr>
        <p:spPr/>
        <p:txBody>
          <a:bodyPr/>
          <a:lstStyle/>
          <a:p>
            <a:r>
              <a:rPr lang="fr-CA" dirty="0"/>
              <a:t>Activité de l’image – Point de vue 4</a:t>
            </a:r>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2" name="Content Placeholder 1"/>
          <p:cNvSpPr>
            <a:spLocks noGrp="1"/>
          </p:cNvSpPr>
          <p:nvPr>
            <p:ph idx="1"/>
            <p:custDataLst>
              <p:tags r:id="rId3"/>
            </p:custDataLst>
          </p:nvPr>
        </p:nvSpPr>
        <p:spPr/>
        <p:txBody>
          <a:bodyPr/>
          <a:lstStyle/>
          <a:p>
            <a:pPr algn="ctr">
              <a:buClr>
                <a:schemeClr val="accent3"/>
              </a:buClr>
            </a:pPr>
            <a:r>
              <a:rPr lang="fr-CA" b="1" dirty="0" smtClean="0"/>
              <a:t>Quelle est votre première impression? </a:t>
            </a:r>
          </a:p>
          <a:p>
            <a:pPr algn="ctr">
              <a:buClr>
                <a:schemeClr val="accent3"/>
              </a:buClr>
            </a:pPr>
            <a:r>
              <a:rPr lang="fr-CA" dirty="0" smtClean="0"/>
              <a:t>Veuillez utiliser un mot pour décrire ce que vous voyez dans cette photo. </a:t>
            </a:r>
          </a:p>
          <a:p>
            <a:endParaRPr lang="fr-CA" dirty="0"/>
          </a:p>
        </p:txBody>
      </p:sp>
      <p:pic>
        <p:nvPicPr>
          <p:cNvPr id="6" name="Picture 5" title="Figurine miniature d'un homme blanc en vêtements d'affaires debout sur une pile de pièces et une figurine miniature d'un homme noir en vêtements décontractés debout sur une pile de pièces plus petite.">
            <a:extLst>
              <a:ext uri="{FF2B5EF4-FFF2-40B4-BE49-F238E27FC236}">
                <a16:creationId xmlns:a16="http://schemas.microsoft.com/office/drawing/2014/main" id="{B3598D27-1E6F-4FA3-9A88-DCE20679B002}"/>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5906134" y="4460489"/>
            <a:ext cx="12574907" cy="7449010"/>
          </a:xfrm>
          <a:prstGeom prst="rect">
            <a:avLst/>
          </a:prstGeom>
        </p:spPr>
      </p:pic>
      <p:sp>
        <p:nvSpPr>
          <p:cNvPr id="4" name="Slide Number Placeholder 3"/>
          <p:cNvSpPr>
            <a:spLocks noGrp="1"/>
          </p:cNvSpPr>
          <p:nvPr>
            <p:ph type="sldNum" sz="quarter" idx="12"/>
            <p:custDataLst>
              <p:tags r:id="rId5"/>
            </p:custDataLst>
          </p:nvPr>
        </p:nvSpPr>
        <p:spPr/>
        <p:txBody>
          <a:bodyPr/>
          <a:lstStyle/>
          <a:p>
            <a:fld id="{7088BEF1-D3AD-E34F-A3B9-A73E884A7AB2}" type="slidenum">
              <a:rPr lang="fr-CA" smtClean="0"/>
              <a:t>10</a:t>
            </a:fld>
            <a:endParaRPr lang="fr-CA" dirty="0"/>
          </a:p>
        </p:txBody>
      </p:sp>
    </p:spTree>
    <p:extLst>
      <p:ext uri="{BB962C8B-B14F-4D97-AF65-F5344CB8AC3E}">
        <p14:creationId xmlns:p14="http://schemas.microsoft.com/office/powerpoint/2010/main" val="422765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1"/>
            </p:custDataLst>
          </p:nvPr>
        </p:nvSpPr>
        <p:spPr/>
        <p:txBody>
          <a:bodyPr/>
          <a:lstStyle/>
          <a:p>
            <a:r>
              <a:rPr lang="fr-CA" dirty="0"/>
              <a:t>Activité de l’image – Point de vue 5</a:t>
            </a:r>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2" name="Content Placeholder 1"/>
          <p:cNvSpPr>
            <a:spLocks noGrp="1"/>
          </p:cNvSpPr>
          <p:nvPr>
            <p:ph idx="1"/>
            <p:custDataLst>
              <p:tags r:id="rId3"/>
            </p:custDataLst>
          </p:nvPr>
        </p:nvSpPr>
        <p:spPr/>
        <p:txBody>
          <a:bodyPr/>
          <a:lstStyle/>
          <a:p>
            <a:pPr algn="ctr">
              <a:buClr>
                <a:schemeClr val="accent3"/>
              </a:buClr>
            </a:pPr>
            <a:r>
              <a:rPr lang="fr-CA" b="1" dirty="0" smtClean="0"/>
              <a:t>Quelle est votre première impression? </a:t>
            </a:r>
          </a:p>
          <a:p>
            <a:pPr algn="ctr">
              <a:buClr>
                <a:schemeClr val="accent3"/>
              </a:buClr>
            </a:pPr>
            <a:r>
              <a:rPr lang="fr-CA" dirty="0" smtClean="0"/>
              <a:t>Veuillez utiliser un mot pour décrire ce que vous voyez dans cette photo. </a:t>
            </a:r>
          </a:p>
          <a:p>
            <a:endParaRPr lang="fr-CA" dirty="0"/>
          </a:p>
        </p:txBody>
      </p:sp>
      <p:pic>
        <p:nvPicPr>
          <p:cNvPr id="6" name="Picture 5" title="Un insigne du drapeau arc-en-ciel sur l'épaule d'une personne portant une veste de camouflage ressemblant à un uniforme militaire. ">
            <a:extLst>
              <a:ext uri="{FF2B5EF4-FFF2-40B4-BE49-F238E27FC236}">
                <a16:creationId xmlns:a16="http://schemas.microsoft.com/office/drawing/2014/main" id="{15DF00C7-E80C-47C8-B52B-16849F845FDD}"/>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7245722" y="4564112"/>
            <a:ext cx="9895731" cy="7267859"/>
          </a:xfrm>
          <a:prstGeom prst="rect">
            <a:avLst/>
          </a:prstGeom>
        </p:spPr>
      </p:pic>
      <p:sp>
        <p:nvSpPr>
          <p:cNvPr id="4" name="Slide Number Placeholder 3"/>
          <p:cNvSpPr>
            <a:spLocks noGrp="1"/>
          </p:cNvSpPr>
          <p:nvPr>
            <p:ph type="sldNum" sz="quarter" idx="12"/>
            <p:custDataLst>
              <p:tags r:id="rId5"/>
            </p:custDataLst>
          </p:nvPr>
        </p:nvSpPr>
        <p:spPr/>
        <p:txBody>
          <a:bodyPr/>
          <a:lstStyle/>
          <a:p>
            <a:fld id="{7088BEF1-D3AD-E34F-A3B9-A73E884A7AB2}" type="slidenum">
              <a:rPr lang="fr-CA" smtClean="0"/>
              <a:t>11</a:t>
            </a:fld>
            <a:endParaRPr lang="fr-CA" dirty="0"/>
          </a:p>
        </p:txBody>
      </p:sp>
    </p:spTree>
    <p:extLst>
      <p:ext uri="{BB962C8B-B14F-4D97-AF65-F5344CB8AC3E}">
        <p14:creationId xmlns:p14="http://schemas.microsoft.com/office/powerpoint/2010/main" val="72645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1"/>
            </p:custDataLst>
          </p:nvPr>
        </p:nvSpPr>
        <p:spPr/>
        <p:txBody>
          <a:bodyPr/>
          <a:lstStyle/>
          <a:p>
            <a:r>
              <a:rPr lang="fr-CA" dirty="0"/>
              <a:t>Activité de l’image – Point de vue 6</a:t>
            </a:r>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2" name="Content Placeholder 1"/>
          <p:cNvSpPr>
            <a:spLocks noGrp="1"/>
          </p:cNvSpPr>
          <p:nvPr>
            <p:ph idx="1"/>
            <p:custDataLst>
              <p:tags r:id="rId3"/>
            </p:custDataLst>
          </p:nvPr>
        </p:nvSpPr>
        <p:spPr/>
        <p:txBody>
          <a:bodyPr/>
          <a:lstStyle/>
          <a:p>
            <a:pPr algn="ctr">
              <a:buClr>
                <a:schemeClr val="accent3"/>
              </a:buClr>
            </a:pPr>
            <a:r>
              <a:rPr lang="fr-CA" b="1" dirty="0" smtClean="0"/>
              <a:t>Quelle est votre première impression? </a:t>
            </a:r>
          </a:p>
          <a:p>
            <a:pPr algn="ctr">
              <a:buClr>
                <a:schemeClr val="accent3"/>
              </a:buClr>
            </a:pPr>
            <a:r>
              <a:rPr lang="fr-CA" dirty="0" smtClean="0"/>
              <a:t>Veuillez utiliser un mot pour décrire ce que vous voyez dans cette photo. </a:t>
            </a:r>
          </a:p>
          <a:p>
            <a:endParaRPr lang="fr-CA" dirty="0"/>
          </a:p>
        </p:txBody>
      </p:sp>
      <p:pic>
        <p:nvPicPr>
          <p:cNvPr id="5" name="Picture 4" title="Une image en noir et blanc de pieds humains se tenant sur le sol avec un boulet et une chaîne attachés à leurs pieds. La boule dit &quot;BIAIS&quot; en grosses lettres dorées.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9683" y="4438491"/>
            <a:ext cx="11081508" cy="7387672"/>
          </a:xfrm>
          <a:prstGeom prst="rect">
            <a:avLst/>
          </a:prstGeom>
        </p:spPr>
      </p:pic>
      <p:sp>
        <p:nvSpPr>
          <p:cNvPr id="9" name="TextBox 8"/>
          <p:cNvSpPr txBox="1"/>
          <p:nvPr/>
        </p:nvSpPr>
        <p:spPr>
          <a:xfrm>
            <a:off x="14811756" y="8752114"/>
            <a:ext cx="1917192" cy="677108"/>
          </a:xfrm>
          <a:prstGeom prst="rect">
            <a:avLst/>
          </a:prstGeom>
          <a:noFill/>
        </p:spPr>
        <p:txBody>
          <a:bodyPr wrap="none" lIns="0" tIns="0" rIns="0" bIns="0" rtlCol="0">
            <a:spAutoFit/>
            <a:scene3d>
              <a:camera prst="perspectiveFront"/>
              <a:lightRig rig="harsh" dir="t"/>
            </a:scene3d>
            <a:sp3d extrusionH="57150" prstMaterial="matte">
              <a:bevelT w="63500" h="12700"/>
              <a:contourClr>
                <a:schemeClr val="bg1">
                  <a:lumMod val="65000"/>
                </a:schemeClr>
              </a:contourClr>
            </a:sp3d>
          </a:bodyPr>
          <a:lstStyle/>
          <a:p>
            <a:r>
              <a:rPr lang="fr-CA" sz="4400" b="1" spc="300" dirty="0" smtClean="0">
                <a:ln>
                  <a:solidFill>
                    <a:schemeClr val="bg1"/>
                  </a:solidFill>
                </a:ln>
                <a:solidFill>
                  <a:srgbClr val="DF8C8D"/>
                </a:solidFill>
                <a:effectLst>
                  <a:outerShdw blurRad="50800" dist="38100" dir="5400000" algn="t" rotWithShape="0">
                    <a:prstClr val="black">
                      <a:alpha val="40000"/>
                    </a:prstClr>
                  </a:outerShdw>
                </a:effectLst>
                <a:latin typeface="Arial Black" panose="020B0A04020102020204" pitchFamily="34" charset="0"/>
              </a:rPr>
              <a:t>BIAIS</a:t>
            </a:r>
          </a:p>
        </p:txBody>
      </p:sp>
      <p:sp>
        <p:nvSpPr>
          <p:cNvPr id="4" name="Slide Number Placeholder 3"/>
          <p:cNvSpPr>
            <a:spLocks noGrp="1"/>
          </p:cNvSpPr>
          <p:nvPr>
            <p:ph type="sldNum" sz="quarter" idx="12"/>
            <p:custDataLst>
              <p:tags r:id="rId4"/>
            </p:custDataLst>
          </p:nvPr>
        </p:nvSpPr>
        <p:spPr/>
        <p:txBody>
          <a:bodyPr/>
          <a:lstStyle/>
          <a:p>
            <a:fld id="{7088BEF1-D3AD-E34F-A3B9-A73E884A7AB2}" type="slidenum">
              <a:rPr lang="fr-CA" smtClean="0"/>
              <a:t>12</a:t>
            </a:fld>
            <a:endParaRPr lang="fr-CA" dirty="0"/>
          </a:p>
        </p:txBody>
      </p:sp>
    </p:spTree>
    <p:extLst>
      <p:ext uri="{BB962C8B-B14F-4D97-AF65-F5344CB8AC3E}">
        <p14:creationId xmlns:p14="http://schemas.microsoft.com/office/powerpoint/2010/main" val="4072508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p:txBody>
          <a:bodyPr/>
          <a:lstStyle/>
          <a:p>
            <a:r>
              <a:rPr lang="fr-CA" dirty="0"/>
              <a:t>Qu’est-ce qu’un préjugé?</a:t>
            </a:r>
          </a:p>
        </p:txBody>
      </p:sp>
      <p:sp>
        <p:nvSpPr>
          <p:cNvPr id="8" name="Shape 143" title="décoratif"/>
          <p:cNvSpPr/>
          <p:nvPr>
            <p:custDataLst>
              <p:tags r:id="rId2"/>
            </p:custDataLst>
          </p:nvPr>
        </p:nvSpPr>
        <p:spPr>
          <a:xfrm>
            <a:off x="859536" y="9370329"/>
            <a:ext cx="8395539" cy="4"/>
          </a:xfrm>
          <a:prstGeom prst="line">
            <a:avLst/>
          </a:prstGeom>
          <a:ln w="5715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3019620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Les </a:t>
            </a:r>
            <a:r>
              <a:rPr lang="fr-CA" dirty="0" smtClean="0"/>
              <a:t>préjugés </a:t>
            </a:r>
            <a:r>
              <a:rPr lang="fr-CA" dirty="0"/>
              <a:t>sont...</a:t>
            </a:r>
          </a:p>
        </p:txBody>
      </p:sp>
      <p:sp>
        <p:nvSpPr>
          <p:cNvPr id="11"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5" name="Espace réservé du contenu 4"/>
          <p:cNvSpPr>
            <a:spLocks noGrp="1"/>
          </p:cNvSpPr>
          <p:nvPr>
            <p:ph idx="1"/>
            <p:custDataLst>
              <p:tags r:id="rId3"/>
            </p:custDataLst>
          </p:nvPr>
        </p:nvSpPr>
        <p:spPr>
          <a:xfrm>
            <a:off x="853552" y="4113038"/>
            <a:ext cx="10508354" cy="4875320"/>
          </a:xfrm>
        </p:spPr>
        <p:txBody>
          <a:bodyPr/>
          <a:lstStyle/>
          <a:p>
            <a:r>
              <a:rPr lang="fr-CA" sz="4800" dirty="0"/>
              <a:t>Des attitudes et </a:t>
            </a:r>
            <a:r>
              <a:rPr lang="fr-CA" sz="4800" dirty="0" smtClean="0"/>
              <a:t>des croyances </a:t>
            </a:r>
            <a:r>
              <a:rPr lang="fr-CA" sz="4800" dirty="0"/>
              <a:t>fortes, conscientes ou inconscientes, positives ou négatives, à l’égard d’un groupe de personnes en </a:t>
            </a:r>
            <a:r>
              <a:rPr lang="fr-CA" sz="4800" dirty="0" smtClean="0"/>
              <a:t>particulier.</a:t>
            </a:r>
            <a:endParaRPr lang="fr-CA" sz="4800" dirty="0"/>
          </a:p>
        </p:txBody>
      </p:sp>
      <p:grpSp>
        <p:nvGrpSpPr>
          <p:cNvPr id="10" name="Group 9" title="Réflexion de tête, traitement, partialité"/>
          <p:cNvGrpSpPr/>
          <p:nvPr>
            <p:custDataLst>
              <p:tags r:id="rId4"/>
            </p:custDataLst>
          </p:nvPr>
        </p:nvGrpSpPr>
        <p:grpSpPr>
          <a:xfrm>
            <a:off x="14013888" y="2167964"/>
            <a:ext cx="8583566" cy="8765467"/>
            <a:chOff x="14049607" y="2226787"/>
            <a:chExt cx="8583566" cy="8765467"/>
          </a:xfrm>
        </p:grpSpPr>
        <p:pic>
          <p:nvPicPr>
            <p:cNvPr id="8" name="Picture 7" title="Image: head thinking, processing, bias"/>
            <p:cNvPicPr>
              <a:picLocks noChangeAspect="1"/>
            </p:cNvPicPr>
            <p:nvPr/>
          </p:nvPicPr>
          <p:blipFill rotWithShape="1">
            <a:blip r:embed="rId8">
              <a:extLst>
                <a:ext uri="{28A0092B-C50C-407E-A947-70E740481C1C}">
                  <a14:useLocalDpi xmlns:a14="http://schemas.microsoft.com/office/drawing/2010/main" val="0"/>
                </a:ext>
              </a:extLst>
            </a:blip>
            <a:srcRect b="17940"/>
            <a:stretch/>
          </p:blipFill>
          <p:spPr>
            <a:xfrm>
              <a:off x="14049607" y="2226787"/>
              <a:ext cx="8583566" cy="8765467"/>
            </a:xfrm>
            <a:prstGeom prst="rect">
              <a:avLst/>
            </a:prstGeom>
          </p:spPr>
        </p:pic>
        <p:sp>
          <p:nvSpPr>
            <p:cNvPr id="6" name="TextBox 5"/>
            <p:cNvSpPr txBox="1"/>
            <p:nvPr/>
          </p:nvSpPr>
          <p:spPr>
            <a:xfrm>
              <a:off x="14253264" y="5002273"/>
              <a:ext cx="359073" cy="738664"/>
            </a:xfrm>
            <a:prstGeom prst="rect">
              <a:avLst/>
            </a:prstGeom>
            <a:noFill/>
          </p:spPr>
          <p:txBody>
            <a:bodyPr wrap="none" lIns="0" tIns="0" rIns="0" bIns="0" rtlCol="0">
              <a:spAutoFit/>
            </a:bodyPr>
            <a:lstStyle/>
            <a:p>
              <a:r>
                <a:rPr lang="fr-CA" b="1" dirty="0">
                  <a:solidFill>
                    <a:schemeClr val="bg1"/>
                  </a:solidFill>
                </a:rPr>
                <a:t>+</a:t>
              </a:r>
            </a:p>
          </p:txBody>
        </p:sp>
        <p:sp>
          <p:nvSpPr>
            <p:cNvPr id="7" name="TextBox 6"/>
            <p:cNvSpPr txBox="1"/>
            <p:nvPr/>
          </p:nvSpPr>
          <p:spPr>
            <a:xfrm>
              <a:off x="22352757" y="3524140"/>
              <a:ext cx="153888" cy="553998"/>
            </a:xfrm>
            <a:prstGeom prst="rect">
              <a:avLst/>
            </a:prstGeom>
            <a:noFill/>
          </p:spPr>
          <p:txBody>
            <a:bodyPr wrap="none" lIns="0" tIns="0" rIns="0" bIns="0" rtlCol="0">
              <a:spAutoFit/>
            </a:bodyPr>
            <a:lstStyle/>
            <a:p>
              <a:r>
                <a:rPr lang="fr-CA" sz="3600" b="1" dirty="0">
                  <a:solidFill>
                    <a:schemeClr val="bg1"/>
                  </a:solidFill>
                </a:rPr>
                <a:t>-</a:t>
              </a:r>
            </a:p>
          </p:txBody>
        </p:sp>
      </p:grpSp>
      <p:sp>
        <p:nvSpPr>
          <p:cNvPr id="2" name="Slide Number Placeholder 1"/>
          <p:cNvSpPr>
            <a:spLocks noGrp="1"/>
          </p:cNvSpPr>
          <p:nvPr>
            <p:ph type="sldNum" sz="quarter" idx="12"/>
            <p:custDataLst>
              <p:tags r:id="rId5"/>
            </p:custDataLst>
          </p:nvPr>
        </p:nvSpPr>
        <p:spPr/>
        <p:txBody>
          <a:bodyPr/>
          <a:lstStyle/>
          <a:p>
            <a:fld id="{7088BEF1-D3AD-E34F-A3B9-A73E884A7AB2}" type="slidenum">
              <a:rPr lang="fr-CA" smtClean="0"/>
              <a:pPr/>
              <a:t>14</a:t>
            </a:fld>
            <a:endParaRPr lang="fr-CA" dirty="0"/>
          </a:p>
        </p:txBody>
      </p:sp>
    </p:spTree>
    <p:extLst>
      <p:ext uri="{BB962C8B-B14F-4D97-AF65-F5344CB8AC3E}">
        <p14:creationId xmlns:p14="http://schemas.microsoft.com/office/powerpoint/2010/main" val="69244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smtClean="0"/>
              <a:t>Déjouer votre tête</a:t>
            </a:r>
            <a:endParaRPr lang="fr-CA" dirty="0"/>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7" name="Picture 2" title="Icône de tête avec engrenages"/>
          <p:cNvPicPr>
            <a:picLocks noChangeAspect="1" noChangeArrowheads="1"/>
          </p:cNvPicPr>
          <p:nvPr>
            <p:custDataLst>
              <p:tags r:id="rId3"/>
            </p:custDataLst>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custDataLst>
              <p:tags r:id="rId4"/>
            </p:custDataLst>
          </p:nvPr>
        </p:nvSpPr>
        <p:spPr/>
        <p:txBody>
          <a:bodyPr/>
          <a:lstStyle/>
          <a:p>
            <a:pPr marL="575735" indent="-571500">
              <a:buClr>
                <a:schemeClr val="accent3"/>
              </a:buClr>
              <a:buFont typeface="Wingdings" panose="05000000000000000000" pitchFamily="2" charset="2"/>
              <a:buChar char="w"/>
            </a:pPr>
            <a:r>
              <a:rPr lang="fr-CA" b="1" dirty="0" smtClean="0"/>
              <a:t>Ils sont universels : tout le monde a des préjugés!</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Neuroscience : le cerveau utilise des raccourcis et des filtres pour assimiler l’information reçue.</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Mécanisme rapide de raccourcis et de filtres : fondés sur notre héritage et sur l’ensemble de notre parcours personnel!</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FR" dirty="0"/>
              <a:t>Les raccourcis et les filtres sont basés sur notre </a:t>
            </a:r>
            <a:r>
              <a:rPr lang="fr-FR" dirty="0" smtClean="0"/>
              <a:t>« bagage personnel »</a:t>
            </a:r>
            <a:r>
              <a:rPr lang="fr-CA" dirty="0" smtClean="0"/>
              <a:t>.</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FR" dirty="0"/>
              <a:t>Impact des stéréotypes, de la façon dont nous catégorisons les gens et avons tendance à généraliser</a:t>
            </a:r>
            <a:r>
              <a:rPr lang="fr-FR" dirty="0" smtClean="0"/>
              <a:t>.</a:t>
            </a:r>
            <a:endParaRPr lang="fr-FR" dirty="0"/>
          </a:p>
        </p:txBody>
      </p:sp>
      <p:sp>
        <p:nvSpPr>
          <p:cNvPr id="2" name="Slide Number Placeholder 1"/>
          <p:cNvSpPr>
            <a:spLocks noGrp="1"/>
          </p:cNvSpPr>
          <p:nvPr>
            <p:ph type="sldNum" sz="quarter" idx="12"/>
            <p:custDataLst>
              <p:tags r:id="rId5"/>
            </p:custDataLst>
          </p:nvPr>
        </p:nvSpPr>
        <p:spPr/>
        <p:txBody>
          <a:bodyPr/>
          <a:lstStyle/>
          <a:p>
            <a:fld id="{7088BEF1-D3AD-E34F-A3B9-A73E884A7AB2}" type="slidenum">
              <a:rPr lang="fr-CA" smtClean="0"/>
              <a:pPr/>
              <a:t>15</a:t>
            </a:fld>
            <a:endParaRPr lang="fr-CA" dirty="0"/>
          </a:p>
        </p:txBody>
      </p:sp>
    </p:spTree>
    <p:extLst>
      <p:ext uri="{BB962C8B-B14F-4D97-AF65-F5344CB8AC3E}">
        <p14:creationId xmlns:p14="http://schemas.microsoft.com/office/powerpoint/2010/main" val="1166523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sz="7100" dirty="0" smtClean="0"/>
              <a:t>Parcours d'apprentissage sur les préjugés inconscients </a:t>
            </a:r>
            <a:endParaRPr lang="fr-CA" sz="7100" dirty="0"/>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7" name="Picture 2" title="Icône de tête avec engrenages"/>
          <p:cNvPicPr>
            <a:picLocks noChangeAspect="1" noChangeArrowheads="1"/>
          </p:cNvPicPr>
          <p:nvPr>
            <p:custDataLst>
              <p:tags r:id="rId3"/>
            </p:custDataLst>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Content Placeholder 8"/>
          <p:cNvGraphicFramePr>
            <a:graphicFrameLocks noGrp="1"/>
          </p:cNvGraphicFramePr>
          <p:nvPr>
            <p:ph idx="1"/>
            <p:extLst>
              <p:ext uri="{D42A27DB-BD31-4B8C-83A1-F6EECF244321}">
                <p14:modId xmlns:p14="http://schemas.microsoft.com/office/powerpoint/2010/main" val="3331161085"/>
              </p:ext>
            </p:extLst>
          </p:nvPr>
        </p:nvGraphicFramePr>
        <p:xfrm>
          <a:off x="854075" y="3200400"/>
          <a:ext cx="22679025" cy="84978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Slide Number Placeholder 1"/>
          <p:cNvSpPr>
            <a:spLocks noGrp="1"/>
          </p:cNvSpPr>
          <p:nvPr>
            <p:ph type="sldNum" sz="quarter" idx="12"/>
            <p:custDataLst>
              <p:tags r:id="rId4"/>
            </p:custDataLst>
          </p:nvPr>
        </p:nvSpPr>
        <p:spPr/>
        <p:txBody>
          <a:bodyPr/>
          <a:lstStyle/>
          <a:p>
            <a:fld id="{7088BEF1-D3AD-E34F-A3B9-A73E884A7AB2}" type="slidenum">
              <a:rPr lang="fr-CA" smtClean="0"/>
              <a:pPr/>
              <a:t>16</a:t>
            </a:fld>
            <a:endParaRPr lang="fr-CA" dirty="0"/>
          </a:p>
        </p:txBody>
      </p:sp>
    </p:spTree>
    <p:extLst>
      <p:ext uri="{BB962C8B-B14F-4D97-AF65-F5344CB8AC3E}">
        <p14:creationId xmlns:p14="http://schemas.microsoft.com/office/powerpoint/2010/main" val="1726936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FR" sz="6500" dirty="0"/>
              <a:t>Perspectives de la recherche sur les préjugés inconscients </a:t>
            </a:r>
            <a:endParaRPr lang="fr-CA" sz="6500" dirty="0"/>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7" name="Picture 2" title="Icône de tête avec engrenages"/>
          <p:cNvPicPr>
            <a:picLocks noChangeAspect="1" noChangeArrowheads="1"/>
          </p:cNvPicPr>
          <p:nvPr>
            <p:custDataLst>
              <p:tags r:id="rId3"/>
            </p:custDataLst>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custDataLst>
              <p:tags r:id="rId4"/>
            </p:custDataLst>
          </p:nvPr>
        </p:nvSpPr>
        <p:spPr/>
        <p:txBody>
          <a:bodyPr/>
          <a:lstStyle/>
          <a:p>
            <a:pPr marL="575735" indent="-571500">
              <a:buClr>
                <a:schemeClr val="accent3"/>
              </a:buClr>
              <a:buFont typeface="Wingdings" panose="05000000000000000000" pitchFamily="2" charset="2"/>
              <a:buChar char="w"/>
            </a:pPr>
            <a:r>
              <a:rPr lang="fr-FR" sz="4000" b="1" dirty="0"/>
              <a:t>Les préjugés inconscients se développent dès le plus jeune âge </a:t>
            </a:r>
            <a:r>
              <a:rPr lang="fr-FR" sz="4000" dirty="0"/>
              <a:t>: les préjugés apparaissent pendant la phase intermédiaire de l'enfance et semblent se développer tout au long de l'enfance (Dore, 2014</a:t>
            </a:r>
            <a:r>
              <a:rPr lang="fr-FR" sz="4000" dirty="0" smtClean="0"/>
              <a:t>).</a:t>
            </a:r>
          </a:p>
          <a:p>
            <a:pPr marL="575735" indent="-571500">
              <a:buClr>
                <a:schemeClr val="accent3"/>
              </a:buClr>
              <a:buFont typeface="Wingdings" panose="05000000000000000000" pitchFamily="2" charset="2"/>
              <a:buChar char="w"/>
            </a:pPr>
            <a:endParaRPr lang="fr-FR" sz="4000" dirty="0"/>
          </a:p>
          <a:p>
            <a:pPr marL="575735" indent="-571500">
              <a:buClr>
                <a:schemeClr val="accent3"/>
              </a:buClr>
              <a:buFont typeface="Wingdings" panose="05000000000000000000" pitchFamily="2" charset="2"/>
              <a:buChar char="w"/>
            </a:pPr>
            <a:r>
              <a:rPr lang="fr-FR" sz="4000" b="1" dirty="0" smtClean="0"/>
              <a:t>Les </a:t>
            </a:r>
            <a:r>
              <a:rPr lang="fr-FR" sz="4000" b="1" dirty="0"/>
              <a:t>biais inconscients ont des effets réels </a:t>
            </a:r>
            <a:r>
              <a:rPr lang="fr-FR" sz="4000" dirty="0"/>
              <a:t>sur les comportements et les attitudes (</a:t>
            </a:r>
            <a:r>
              <a:rPr lang="fr-FR" sz="4000" dirty="0" err="1"/>
              <a:t>Dasgupta</a:t>
            </a:r>
            <a:r>
              <a:rPr lang="fr-FR" sz="4000" dirty="0"/>
              <a:t>, 2004</a:t>
            </a:r>
            <a:r>
              <a:rPr lang="fr-FR" sz="4000" dirty="0" smtClean="0"/>
              <a:t>).</a:t>
            </a:r>
          </a:p>
          <a:p>
            <a:pPr marL="575735" indent="-571500">
              <a:buClr>
                <a:schemeClr val="accent3"/>
              </a:buClr>
              <a:buFont typeface="Wingdings" panose="05000000000000000000" pitchFamily="2" charset="2"/>
              <a:buChar char="w"/>
            </a:pPr>
            <a:endParaRPr lang="fr-FR" sz="4000" dirty="0"/>
          </a:p>
          <a:p>
            <a:pPr marL="575735" indent="-571500">
              <a:buClr>
                <a:schemeClr val="accent3"/>
              </a:buClr>
              <a:buFont typeface="Wingdings" panose="05000000000000000000" pitchFamily="2" charset="2"/>
              <a:buChar char="w"/>
            </a:pPr>
            <a:r>
              <a:rPr lang="fr-FR" sz="4000" b="1" dirty="0" smtClean="0"/>
              <a:t>Les </a:t>
            </a:r>
            <a:r>
              <a:rPr lang="fr-FR" sz="4000" b="1" dirty="0"/>
              <a:t>préjugés inconscients sont malléables</a:t>
            </a:r>
            <a:r>
              <a:rPr lang="fr-FR" sz="4000" dirty="0"/>
              <a:t>. Chacun de nous peut prendre des mesures pour minimiser l'impact des biais inconscients (</a:t>
            </a:r>
            <a:r>
              <a:rPr lang="fr-FR" sz="4000" dirty="0" err="1"/>
              <a:t>Dasgupta</a:t>
            </a:r>
            <a:r>
              <a:rPr lang="fr-FR" sz="4000" dirty="0"/>
              <a:t>, 2013 ; </a:t>
            </a:r>
            <a:r>
              <a:rPr lang="fr-FR" sz="4000" dirty="0" err="1"/>
              <a:t>Dasgupta</a:t>
            </a:r>
            <a:r>
              <a:rPr lang="fr-FR" sz="4000" dirty="0"/>
              <a:t> &amp; </a:t>
            </a:r>
            <a:r>
              <a:rPr lang="fr-FR" sz="4000" dirty="0" err="1"/>
              <a:t>Greenwald</a:t>
            </a:r>
            <a:r>
              <a:rPr lang="fr-FR" sz="4000" dirty="0"/>
              <a:t>, 2013</a:t>
            </a:r>
            <a:r>
              <a:rPr lang="fr-FR" sz="4000" dirty="0" smtClean="0"/>
              <a:t>).</a:t>
            </a:r>
          </a:p>
          <a:p>
            <a:pPr marL="575735" indent="-571500">
              <a:buClr>
                <a:schemeClr val="accent3"/>
              </a:buClr>
              <a:buFont typeface="Wingdings" panose="05000000000000000000" pitchFamily="2" charset="2"/>
              <a:buChar char="w"/>
            </a:pPr>
            <a:endParaRPr lang="fr-FR" sz="4000" dirty="0"/>
          </a:p>
          <a:p>
            <a:pPr marL="575735" indent="-571500">
              <a:buClr>
                <a:schemeClr val="accent3"/>
              </a:buClr>
              <a:buFont typeface="Wingdings" panose="05000000000000000000" pitchFamily="2" charset="2"/>
              <a:buChar char="w"/>
            </a:pPr>
            <a:r>
              <a:rPr lang="fr-FR" sz="4000" b="1" dirty="0" smtClean="0"/>
              <a:t>De </a:t>
            </a:r>
            <a:r>
              <a:rPr lang="fr-FR" sz="4000" b="1" dirty="0"/>
              <a:t>nombreuses recherches ont été publiées, démontrant l'impact des préjugés inconscients dans divers domaines</a:t>
            </a:r>
            <a:r>
              <a:rPr lang="fr-FR" sz="4000" dirty="0"/>
              <a:t>, dont l'embauche et la promotion, le système de justice pénale, l'éducation et la santé. </a:t>
            </a:r>
          </a:p>
        </p:txBody>
      </p:sp>
      <p:sp>
        <p:nvSpPr>
          <p:cNvPr id="2" name="Slide Number Placeholder 1"/>
          <p:cNvSpPr>
            <a:spLocks noGrp="1"/>
          </p:cNvSpPr>
          <p:nvPr>
            <p:ph type="sldNum" sz="quarter" idx="12"/>
            <p:custDataLst>
              <p:tags r:id="rId5"/>
            </p:custDataLst>
          </p:nvPr>
        </p:nvSpPr>
        <p:spPr/>
        <p:txBody>
          <a:bodyPr/>
          <a:lstStyle/>
          <a:p>
            <a:fld id="{7088BEF1-D3AD-E34F-A3B9-A73E884A7AB2}" type="slidenum">
              <a:rPr lang="fr-CA" smtClean="0"/>
              <a:pPr/>
              <a:t>17</a:t>
            </a:fld>
            <a:endParaRPr lang="fr-CA" dirty="0"/>
          </a:p>
        </p:txBody>
      </p:sp>
    </p:spTree>
    <p:extLst>
      <p:ext uri="{BB962C8B-B14F-4D97-AF65-F5344CB8AC3E}">
        <p14:creationId xmlns:p14="http://schemas.microsoft.com/office/powerpoint/2010/main" val="305765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FR" sz="6500" dirty="0"/>
              <a:t>Faits intéressants tirés d'études sur </a:t>
            </a:r>
            <a:r>
              <a:rPr lang="fr-FR" sz="6500" dirty="0" smtClean="0"/>
              <a:t/>
            </a:r>
            <a:br>
              <a:rPr lang="fr-FR" sz="6500" dirty="0" smtClean="0"/>
            </a:br>
            <a:r>
              <a:rPr lang="fr-FR" sz="6500" dirty="0" smtClean="0"/>
              <a:t>les </a:t>
            </a:r>
            <a:r>
              <a:rPr lang="fr-FR" sz="6500" dirty="0"/>
              <a:t>préjugés inconscients</a:t>
            </a:r>
            <a:endParaRPr lang="fr-CA" sz="6500" dirty="0"/>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7" name="Picture 2" title="Icône de tête avec engrenages"/>
          <p:cNvPicPr>
            <a:picLocks noChangeAspect="1" noChangeArrowheads="1"/>
          </p:cNvPicPr>
          <p:nvPr>
            <p:custDataLst>
              <p:tags r:id="rId3"/>
            </p:custDataLst>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custDataLst>
              <p:tags r:id="rId4"/>
            </p:custDataLst>
          </p:nvPr>
        </p:nvSpPr>
        <p:spPr>
          <a:xfrm>
            <a:off x="853551" y="2622893"/>
            <a:ext cx="22680073" cy="9408686"/>
          </a:xfrm>
        </p:spPr>
        <p:txBody>
          <a:bodyPr/>
          <a:lstStyle/>
          <a:p>
            <a:pPr marL="575735" indent="-571500">
              <a:buClr>
                <a:schemeClr val="accent3"/>
              </a:buClr>
              <a:buFont typeface="Wingdings" panose="05000000000000000000" pitchFamily="2" charset="2"/>
              <a:buChar char="w"/>
            </a:pPr>
            <a:r>
              <a:rPr lang="fr-FR" sz="3400" b="1" dirty="0" smtClean="0"/>
              <a:t>« Les </a:t>
            </a:r>
            <a:r>
              <a:rPr lang="fr-FR" sz="3400" b="1" dirty="0"/>
              <a:t>noms à consonance </a:t>
            </a:r>
            <a:r>
              <a:rPr lang="fr-FR" sz="3400" b="1" dirty="0" smtClean="0"/>
              <a:t>anglaise » </a:t>
            </a:r>
            <a:r>
              <a:rPr lang="fr-FR" sz="3400" b="1" dirty="0"/>
              <a:t>ont </a:t>
            </a:r>
            <a:r>
              <a:rPr lang="fr-FR" sz="3400" b="1" dirty="0" smtClean="0"/>
              <a:t>47 % </a:t>
            </a:r>
            <a:r>
              <a:rPr lang="fr-FR" sz="3400" b="1" dirty="0"/>
              <a:t>de chances de plus d'être rappelés que les </a:t>
            </a:r>
            <a:r>
              <a:rPr lang="fr-FR" sz="3400" b="1" dirty="0" smtClean="0"/>
              <a:t>« noms </a:t>
            </a:r>
            <a:r>
              <a:rPr lang="fr-FR" sz="3400" b="1" dirty="0"/>
              <a:t>à consonance </a:t>
            </a:r>
            <a:r>
              <a:rPr lang="fr-FR" sz="3400" b="1" dirty="0" smtClean="0"/>
              <a:t>étrangère », </a:t>
            </a:r>
            <a:r>
              <a:rPr lang="fr-FR" sz="3400" dirty="0"/>
              <a:t>selon une étude menée au Canada en 2011, "Pourquoi certains employeurs préfèrent-ils interviewer Matthew, mais pas Samir </a:t>
            </a:r>
            <a:r>
              <a:rPr lang="fr-FR" sz="3400" dirty="0" smtClean="0"/>
              <a:t>?</a:t>
            </a:r>
          </a:p>
          <a:p>
            <a:pPr marL="575735" indent="-571500">
              <a:buClr>
                <a:schemeClr val="accent3"/>
              </a:buClr>
              <a:buFont typeface="Wingdings" panose="05000000000000000000" pitchFamily="2" charset="2"/>
              <a:buChar char="w"/>
            </a:pPr>
            <a:endParaRPr lang="fr-FR" sz="2000" dirty="0"/>
          </a:p>
          <a:p>
            <a:pPr marL="575735" indent="-571500">
              <a:buClr>
                <a:schemeClr val="accent3"/>
              </a:buClr>
              <a:buFont typeface="Wingdings" panose="05000000000000000000" pitchFamily="2" charset="2"/>
              <a:buChar char="w"/>
            </a:pPr>
            <a:r>
              <a:rPr lang="fr-FR" sz="3400" b="1" dirty="0" smtClean="0"/>
              <a:t>Les </a:t>
            </a:r>
            <a:r>
              <a:rPr lang="fr-FR" sz="3400" b="1" dirty="0"/>
              <a:t>CV fictifs avec des "noms à consonance blanche" ont reçu 50 % plus de rappels </a:t>
            </a:r>
            <a:r>
              <a:rPr lang="fr-FR" sz="3400" dirty="0"/>
              <a:t>pour des entretiens que les </a:t>
            </a:r>
            <a:r>
              <a:rPr lang="fr-FR" sz="3400" dirty="0" smtClean="0"/>
              <a:t>« noms </a:t>
            </a:r>
            <a:r>
              <a:rPr lang="fr-FR" sz="3400" dirty="0"/>
              <a:t>à consonance </a:t>
            </a:r>
            <a:r>
              <a:rPr lang="fr-FR" sz="3400" dirty="0" smtClean="0"/>
              <a:t>afro-américaine » </a:t>
            </a:r>
            <a:r>
              <a:rPr lang="fr-FR" sz="3400" dirty="0"/>
              <a:t>(Bertrand &amp; </a:t>
            </a:r>
            <a:r>
              <a:rPr lang="fr-FR" sz="3400" dirty="0" err="1"/>
              <a:t>Mullainathan</a:t>
            </a:r>
            <a:r>
              <a:rPr lang="fr-FR" sz="3400" dirty="0"/>
              <a:t>, 2004</a:t>
            </a:r>
            <a:r>
              <a:rPr lang="fr-FR" sz="3400" dirty="0" smtClean="0"/>
              <a:t>).</a:t>
            </a:r>
          </a:p>
          <a:p>
            <a:pPr marL="575735" indent="-571500">
              <a:buClr>
                <a:schemeClr val="accent3"/>
              </a:buClr>
              <a:buFont typeface="Wingdings" panose="05000000000000000000" pitchFamily="2" charset="2"/>
              <a:buChar char="w"/>
            </a:pPr>
            <a:endParaRPr lang="fr-FR" sz="2000" dirty="0"/>
          </a:p>
          <a:p>
            <a:pPr marL="575735" indent="-571500">
              <a:buClr>
                <a:schemeClr val="accent3"/>
              </a:buClr>
              <a:buFont typeface="Wingdings" panose="05000000000000000000" pitchFamily="2" charset="2"/>
              <a:buChar char="w"/>
            </a:pPr>
            <a:r>
              <a:rPr lang="fr-FR" sz="3400" b="1" dirty="0" smtClean="0"/>
              <a:t>La </a:t>
            </a:r>
            <a:r>
              <a:rPr lang="fr-FR" sz="3400" b="1" dirty="0"/>
              <a:t>faculté des sciences a estimé que les candidats masculins à un poste de directeur de laboratoire étaient nettement plus compétents et plus faciles à engager que les candidates féminines</a:t>
            </a:r>
            <a:r>
              <a:rPr lang="fr-FR" sz="3400" dirty="0"/>
              <a:t>. La faculté a également choisi un salaire de départ plus élevé et a offert davantage de mentorat de carrière au candidat masculin (Moss-</a:t>
            </a:r>
            <a:r>
              <a:rPr lang="fr-FR" sz="3400" dirty="0" err="1"/>
              <a:t>Racusin</a:t>
            </a:r>
            <a:r>
              <a:rPr lang="fr-FR" sz="3400" dirty="0"/>
              <a:t> et al, 2012</a:t>
            </a:r>
            <a:r>
              <a:rPr lang="fr-FR" sz="3400" dirty="0" smtClean="0"/>
              <a:t>).</a:t>
            </a:r>
          </a:p>
          <a:p>
            <a:pPr marL="575735" indent="-571500">
              <a:buClr>
                <a:schemeClr val="accent3"/>
              </a:buClr>
              <a:buFont typeface="Wingdings" panose="05000000000000000000" pitchFamily="2" charset="2"/>
              <a:buChar char="w"/>
            </a:pPr>
            <a:endParaRPr lang="fr-FR" sz="2000" dirty="0"/>
          </a:p>
          <a:p>
            <a:pPr marL="575735" indent="-571500">
              <a:buClr>
                <a:schemeClr val="accent3"/>
              </a:buClr>
              <a:buFont typeface="Wingdings" panose="05000000000000000000" pitchFamily="2" charset="2"/>
              <a:buChar char="w"/>
            </a:pPr>
            <a:r>
              <a:rPr lang="fr-FR" sz="3400" b="1" dirty="0" smtClean="0"/>
              <a:t>Les </a:t>
            </a:r>
            <a:r>
              <a:rPr lang="fr-FR" sz="3400" b="1" dirty="0"/>
              <a:t>préjugés implicites des professionnels de la santé peuvent influencer leurs comportements et leurs jugements </a:t>
            </a:r>
            <a:r>
              <a:rPr lang="fr-FR" sz="3400" dirty="0"/>
              <a:t>(Stone &amp; </a:t>
            </a:r>
            <a:r>
              <a:rPr lang="fr-FR" sz="3400" dirty="0" err="1"/>
              <a:t>Moskowitz</a:t>
            </a:r>
            <a:r>
              <a:rPr lang="fr-FR" sz="3400" dirty="0"/>
              <a:t>, 2011</a:t>
            </a:r>
            <a:r>
              <a:rPr lang="fr-FR" sz="3400" dirty="0" smtClean="0"/>
              <a:t>).</a:t>
            </a:r>
          </a:p>
          <a:p>
            <a:pPr marL="575735" indent="-571500">
              <a:buClr>
                <a:schemeClr val="accent3"/>
              </a:buClr>
              <a:buFont typeface="Wingdings" panose="05000000000000000000" pitchFamily="2" charset="2"/>
              <a:buChar char="w"/>
            </a:pPr>
            <a:endParaRPr lang="fr-FR" sz="2000" dirty="0"/>
          </a:p>
          <a:p>
            <a:pPr marL="575735" indent="-571500">
              <a:buClr>
                <a:schemeClr val="accent3"/>
              </a:buClr>
              <a:buFont typeface="Wingdings" panose="05000000000000000000" pitchFamily="2" charset="2"/>
              <a:buChar char="w"/>
            </a:pPr>
            <a:r>
              <a:rPr lang="fr-FR" sz="3400" b="1" dirty="0" smtClean="0"/>
              <a:t>Depuis </a:t>
            </a:r>
            <a:r>
              <a:rPr lang="fr-FR" sz="3400" b="1" dirty="0"/>
              <a:t>1997, plus de 30 études ont été publiées sur les préjugés inconscients et la prise de décision clinique</a:t>
            </a:r>
            <a:r>
              <a:rPr lang="fr-FR" sz="3400" dirty="0"/>
              <a:t>. Les préjugés raciaux sont très répandus parmi les prestataires de soins de santé et il semble que la race influence la prise de décision médicale des prestataires de soins de santé (Paradies, 2013</a:t>
            </a:r>
            <a:r>
              <a:rPr lang="fr-FR" sz="3400" dirty="0" smtClean="0"/>
              <a:t>).</a:t>
            </a:r>
          </a:p>
          <a:p>
            <a:pPr>
              <a:buClr>
                <a:schemeClr val="accent3"/>
              </a:buClr>
            </a:pPr>
            <a:endParaRPr lang="fr-FR" sz="2000" dirty="0" smtClean="0"/>
          </a:p>
          <a:p>
            <a:pPr algn="r">
              <a:buClr>
                <a:schemeClr val="accent3"/>
              </a:buClr>
            </a:pPr>
            <a:r>
              <a:rPr lang="fr-FR" sz="2400" b="1" i="1" dirty="0" smtClean="0"/>
              <a:t>Source </a:t>
            </a:r>
            <a:r>
              <a:rPr lang="fr-FR" sz="2400" b="1" i="1" dirty="0"/>
              <a:t>: Université de Californie, Bureau de la diversité et de la sensibilisation</a:t>
            </a:r>
          </a:p>
          <a:p>
            <a:pPr algn="r">
              <a:buClr>
                <a:schemeClr val="accent3"/>
              </a:buClr>
            </a:pPr>
            <a:endParaRPr lang="en-US" sz="2400" b="1" i="1" dirty="0"/>
          </a:p>
        </p:txBody>
      </p:sp>
      <p:sp>
        <p:nvSpPr>
          <p:cNvPr id="2" name="Slide Number Placeholder 1"/>
          <p:cNvSpPr>
            <a:spLocks noGrp="1"/>
          </p:cNvSpPr>
          <p:nvPr>
            <p:ph type="sldNum" sz="quarter" idx="12"/>
            <p:custDataLst>
              <p:tags r:id="rId5"/>
            </p:custDataLst>
          </p:nvPr>
        </p:nvSpPr>
        <p:spPr/>
        <p:txBody>
          <a:bodyPr/>
          <a:lstStyle/>
          <a:p>
            <a:fld id="{7088BEF1-D3AD-E34F-A3B9-A73E884A7AB2}" type="slidenum">
              <a:rPr lang="fr-CA" smtClean="0"/>
              <a:pPr/>
              <a:t>18</a:t>
            </a:fld>
            <a:endParaRPr lang="fr-CA" dirty="0"/>
          </a:p>
        </p:txBody>
      </p:sp>
    </p:spTree>
    <p:extLst>
      <p:ext uri="{BB962C8B-B14F-4D97-AF65-F5344CB8AC3E}">
        <p14:creationId xmlns:p14="http://schemas.microsoft.com/office/powerpoint/2010/main" val="866364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Les préjugés les plus répandus</a:t>
            </a:r>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9" name="Picture 2" title="Icône de tête avec engrenages"/>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custDataLst>
              <p:tags r:id="rId3"/>
            </p:custDataLst>
          </p:nvPr>
        </p:nvSpPr>
        <p:spPr/>
        <p:txBody>
          <a:bodyPr/>
          <a:lstStyle/>
          <a:p>
            <a:pPr marL="575735" indent="-571500">
              <a:spcAft>
                <a:spcPts val="6600"/>
              </a:spcAft>
              <a:buClr>
                <a:schemeClr val="accent3"/>
              </a:buClr>
              <a:buFont typeface="Wingdings" panose="05000000000000000000" pitchFamily="2" charset="2"/>
              <a:buChar char="w"/>
            </a:pPr>
            <a:r>
              <a:rPr lang="fr-CA" sz="4800" b="1" dirty="0"/>
              <a:t>Biais d’affinité </a:t>
            </a:r>
            <a:r>
              <a:rPr lang="fr-CA" sz="4800" dirty="0"/>
              <a:t>: tendance à s’entendre et à être d’accord avec des personnes qui nous ressemblent. </a:t>
            </a:r>
          </a:p>
          <a:p>
            <a:pPr marL="575735" indent="-571500">
              <a:spcAft>
                <a:spcPts val="6600"/>
              </a:spcAft>
              <a:buClr>
                <a:schemeClr val="accent3"/>
              </a:buClr>
              <a:buFont typeface="Wingdings" panose="05000000000000000000" pitchFamily="2" charset="2"/>
              <a:buChar char="w"/>
            </a:pPr>
            <a:r>
              <a:rPr lang="fr-CA" sz="4800" b="1" dirty="0"/>
              <a:t>Biais de confirmation </a:t>
            </a:r>
            <a:r>
              <a:rPr lang="fr-CA" sz="4800" dirty="0"/>
              <a:t>: tendance à interpréter de nouvelles preuves ou données comme étant la confirmation de ce que nous croyions déjà. </a:t>
            </a:r>
          </a:p>
          <a:p>
            <a:pPr marL="575735" indent="-571500">
              <a:spcAft>
                <a:spcPts val="6600"/>
              </a:spcAft>
              <a:buClr>
                <a:schemeClr val="accent3"/>
              </a:buClr>
              <a:buFont typeface="Wingdings" panose="05000000000000000000" pitchFamily="2" charset="2"/>
              <a:buChar char="w"/>
            </a:pPr>
            <a:r>
              <a:rPr lang="fr-CA" sz="4800" b="1" dirty="0"/>
              <a:t>Biais de conformité </a:t>
            </a:r>
            <a:r>
              <a:rPr lang="fr-CA" sz="4800" dirty="0"/>
              <a:t>: tendance à se comporter et à agir comme ceux qui nous entourent. </a:t>
            </a:r>
          </a:p>
        </p:txBody>
      </p:sp>
      <p:sp>
        <p:nvSpPr>
          <p:cNvPr id="2" name="Slide Number Placeholder 1"/>
          <p:cNvSpPr>
            <a:spLocks noGrp="1"/>
          </p:cNvSpPr>
          <p:nvPr>
            <p:ph type="sldNum" sz="quarter" idx="12"/>
            <p:custDataLst>
              <p:tags r:id="rId4"/>
            </p:custDataLst>
          </p:nvPr>
        </p:nvSpPr>
        <p:spPr/>
        <p:txBody>
          <a:bodyPr/>
          <a:lstStyle/>
          <a:p>
            <a:fld id="{7088BEF1-D3AD-E34F-A3B9-A73E884A7AB2}" type="slidenum">
              <a:rPr lang="fr-CA" smtClean="0"/>
              <a:pPr/>
              <a:t>19</a:t>
            </a:fld>
            <a:endParaRPr lang="fr-CA" dirty="0"/>
          </a:p>
        </p:txBody>
      </p:sp>
    </p:spTree>
    <p:extLst>
      <p:ext uri="{BB962C8B-B14F-4D97-AF65-F5344CB8AC3E}">
        <p14:creationId xmlns:p14="http://schemas.microsoft.com/office/powerpoint/2010/main" val="4140630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859537" y="1814206"/>
            <a:ext cx="17373600" cy="6860253"/>
          </a:xfrm>
        </p:spPr>
        <p:txBody>
          <a:bodyPr/>
          <a:lstStyle/>
          <a:p>
            <a:r>
              <a:rPr lang="fr-CA" sz="9600" dirty="0" smtClean="0"/>
              <a:t>Jour 2 </a:t>
            </a:r>
            <a:endParaRPr lang="fr-CA" sz="9600" dirty="0"/>
          </a:p>
        </p:txBody>
      </p:sp>
      <p:sp>
        <p:nvSpPr>
          <p:cNvPr id="5" name="Text Placeholder 4"/>
          <p:cNvSpPr>
            <a:spLocks noGrp="1"/>
          </p:cNvSpPr>
          <p:nvPr>
            <p:ph type="body" idx="1"/>
            <p:custDataLst>
              <p:tags r:id="rId2"/>
            </p:custDataLst>
          </p:nvPr>
        </p:nvSpPr>
        <p:spPr>
          <a:xfrm>
            <a:off x="859536" y="9054161"/>
            <a:ext cx="17373600" cy="2110164"/>
          </a:xfrm>
        </p:spPr>
        <p:txBody>
          <a:bodyPr/>
          <a:lstStyle/>
          <a:p>
            <a:r>
              <a:rPr lang="fr-CA" sz="6600" dirty="0"/>
              <a:t>Tout sur les préjugés!</a:t>
            </a:r>
          </a:p>
        </p:txBody>
      </p:sp>
      <p:sp>
        <p:nvSpPr>
          <p:cNvPr id="3" name="Slide Number Placeholder 2"/>
          <p:cNvSpPr>
            <a:spLocks noGrp="1"/>
          </p:cNvSpPr>
          <p:nvPr>
            <p:ph type="sldNum" sz="quarter" idx="12"/>
            <p:custDataLst>
              <p:tags r:id="rId3"/>
            </p:custDataLst>
          </p:nvPr>
        </p:nvSpPr>
        <p:spPr/>
        <p:txBody>
          <a:bodyPr/>
          <a:lstStyle/>
          <a:p>
            <a:fld id="{7088BEF1-D3AD-E34F-A3B9-A73E884A7AB2}" type="slidenum">
              <a:rPr lang="fr-CA" smtClean="0"/>
              <a:t>2</a:t>
            </a:fld>
            <a:endParaRPr lang="fr-CA" dirty="0"/>
          </a:p>
        </p:txBody>
      </p:sp>
    </p:spTree>
    <p:extLst>
      <p:ext uri="{BB962C8B-B14F-4D97-AF65-F5344CB8AC3E}">
        <p14:creationId xmlns:p14="http://schemas.microsoft.com/office/powerpoint/2010/main" val="214714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Expressions témoignant de </a:t>
            </a:r>
            <a:r>
              <a:rPr lang="fr-CA" dirty="0" smtClean="0"/>
              <a:t>préjugés </a:t>
            </a:r>
            <a:endParaRPr lang="fr-CA"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7" name="Espace réservé du contenu 4"/>
          <p:cNvSpPr>
            <a:spLocks noGrp="1"/>
          </p:cNvSpPr>
          <p:nvPr>
            <p:ph idx="1"/>
          </p:nvPr>
        </p:nvSpPr>
        <p:spPr>
          <a:xfrm>
            <a:off x="853551" y="3200405"/>
            <a:ext cx="22677757" cy="1996063"/>
          </a:xfrm>
        </p:spPr>
        <p:txBody>
          <a:bodyPr anchor="t"/>
          <a:lstStyle/>
          <a:p>
            <a:pPr algn="ctr"/>
            <a:r>
              <a:rPr lang="fr-CA" sz="4800" dirty="0" smtClean="0"/>
              <a:t>Quels sont les exemples de stéréotypes que vous avez vus, entendus ou expérimentés à propos de certaines personnes?</a:t>
            </a:r>
            <a:endParaRPr lang="fr-CA" sz="4800" dirty="0"/>
          </a:p>
        </p:txBody>
      </p:sp>
      <p:sp>
        <p:nvSpPr>
          <p:cNvPr id="8" name="Rectangle 7" title="Décoratif"/>
          <p:cNvSpPr/>
          <p:nvPr/>
        </p:nvSpPr>
        <p:spPr>
          <a:xfrm>
            <a:off x="3603940" y="5293895"/>
            <a:ext cx="17179295" cy="6625390"/>
          </a:xfrm>
          <a:prstGeom prst="rect">
            <a:avLst/>
          </a:prstGeom>
          <a:solidFill>
            <a:srgbClr val="EAEAEA"/>
          </a:solidFill>
          <a:ln w="28575">
            <a:solidFill>
              <a:srgbClr val="4E5B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sp>
        <p:nvSpPr>
          <p:cNvPr id="9" name="Title 1"/>
          <p:cNvSpPr txBox="1">
            <a:spLocks/>
          </p:cNvSpPr>
          <p:nvPr/>
        </p:nvSpPr>
        <p:spPr>
          <a:xfrm>
            <a:off x="9155395" y="7611719"/>
            <a:ext cx="6138530" cy="1907968"/>
          </a:xfrm>
          <a:prstGeom prst="roundRect">
            <a:avLst/>
          </a:prstGeom>
          <a:solidFill>
            <a:srgbClr val="FFFFFF">
              <a:alpha val="43137"/>
            </a:srgbClr>
          </a:solidFill>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CA" b="1" dirty="0" smtClean="0">
                <a:latin typeface="Arial" panose="020B0604020202020204" pitchFamily="34" charset="0"/>
                <a:cs typeface="Arial" panose="020B0604020202020204" pitchFamily="34" charset="0"/>
              </a:rPr>
              <a:t>PRÉJUGÉS INCONSCIENTS</a:t>
            </a:r>
          </a:p>
        </p:txBody>
      </p:sp>
      <p:sp>
        <p:nvSpPr>
          <p:cNvPr id="10" name="TextBox 9"/>
          <p:cNvSpPr txBox="1"/>
          <p:nvPr/>
        </p:nvSpPr>
        <p:spPr>
          <a:xfrm>
            <a:off x="7424196" y="5863158"/>
            <a:ext cx="1141659"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Race</a:t>
            </a:r>
          </a:p>
        </p:txBody>
      </p:sp>
      <p:sp>
        <p:nvSpPr>
          <p:cNvPr id="11" name="TextBox 10"/>
          <p:cNvSpPr txBox="1"/>
          <p:nvPr/>
        </p:nvSpPr>
        <p:spPr>
          <a:xfrm>
            <a:off x="9154489" y="6703680"/>
            <a:ext cx="1962397"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Décisions</a:t>
            </a:r>
          </a:p>
        </p:txBody>
      </p:sp>
      <p:sp>
        <p:nvSpPr>
          <p:cNvPr id="12" name="TextBox 11"/>
          <p:cNvSpPr txBox="1"/>
          <p:nvPr/>
        </p:nvSpPr>
        <p:spPr>
          <a:xfrm>
            <a:off x="13125926" y="6756903"/>
            <a:ext cx="1688284"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Respect</a:t>
            </a:r>
          </a:p>
        </p:txBody>
      </p:sp>
      <p:sp>
        <p:nvSpPr>
          <p:cNvPr id="13" name="TextBox 12"/>
          <p:cNvSpPr txBox="1"/>
          <p:nvPr/>
        </p:nvSpPr>
        <p:spPr>
          <a:xfrm>
            <a:off x="14396005" y="5772743"/>
            <a:ext cx="2893742"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Comportement</a:t>
            </a:r>
          </a:p>
        </p:txBody>
      </p:sp>
      <p:sp>
        <p:nvSpPr>
          <p:cNvPr id="14" name="TextBox 13"/>
          <p:cNvSpPr txBox="1"/>
          <p:nvPr/>
        </p:nvSpPr>
        <p:spPr>
          <a:xfrm>
            <a:off x="16518044" y="7026943"/>
            <a:ext cx="2165978"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Stéréotype</a:t>
            </a:r>
          </a:p>
        </p:txBody>
      </p:sp>
      <p:sp>
        <p:nvSpPr>
          <p:cNvPr id="15" name="TextBox 14"/>
          <p:cNvSpPr txBox="1"/>
          <p:nvPr/>
        </p:nvSpPr>
        <p:spPr>
          <a:xfrm>
            <a:off x="17006441" y="9102306"/>
            <a:ext cx="2348721"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Hypothèses</a:t>
            </a:r>
          </a:p>
        </p:txBody>
      </p:sp>
      <p:sp>
        <p:nvSpPr>
          <p:cNvPr id="16" name="TextBox 15"/>
          <p:cNvSpPr txBox="1"/>
          <p:nvPr/>
        </p:nvSpPr>
        <p:spPr>
          <a:xfrm>
            <a:off x="16041392" y="10356506"/>
            <a:ext cx="2188420"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Préférence</a:t>
            </a:r>
          </a:p>
        </p:txBody>
      </p:sp>
      <p:sp>
        <p:nvSpPr>
          <p:cNvPr id="18" name="TextBox 17"/>
          <p:cNvSpPr txBox="1"/>
          <p:nvPr/>
        </p:nvSpPr>
        <p:spPr>
          <a:xfrm>
            <a:off x="13239739" y="11041591"/>
            <a:ext cx="1322798"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Genre</a:t>
            </a:r>
          </a:p>
        </p:txBody>
      </p:sp>
      <p:sp>
        <p:nvSpPr>
          <p:cNvPr id="19" name="TextBox 18"/>
          <p:cNvSpPr txBox="1"/>
          <p:nvPr/>
        </p:nvSpPr>
        <p:spPr>
          <a:xfrm>
            <a:off x="10095288" y="9771731"/>
            <a:ext cx="3805850"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Orientation sexuelle</a:t>
            </a:r>
          </a:p>
        </p:txBody>
      </p:sp>
      <p:sp>
        <p:nvSpPr>
          <p:cNvPr id="20" name="TextBox 19"/>
          <p:cNvSpPr txBox="1"/>
          <p:nvPr/>
        </p:nvSpPr>
        <p:spPr>
          <a:xfrm>
            <a:off x="5128498" y="8629935"/>
            <a:ext cx="3190297"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Origine ethnique</a:t>
            </a:r>
          </a:p>
        </p:txBody>
      </p:sp>
      <p:sp>
        <p:nvSpPr>
          <p:cNvPr id="21" name="TextBox 20"/>
          <p:cNvSpPr txBox="1"/>
          <p:nvPr/>
        </p:nvSpPr>
        <p:spPr>
          <a:xfrm>
            <a:off x="4061075" y="5616957"/>
            <a:ext cx="1505540"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Culture</a:t>
            </a:r>
          </a:p>
        </p:txBody>
      </p:sp>
      <p:sp>
        <p:nvSpPr>
          <p:cNvPr id="22" name="TextBox 21"/>
          <p:cNvSpPr txBox="1"/>
          <p:nvPr/>
        </p:nvSpPr>
        <p:spPr>
          <a:xfrm>
            <a:off x="3759762" y="7335578"/>
            <a:ext cx="3417923"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Lieu de résidence</a:t>
            </a:r>
          </a:p>
        </p:txBody>
      </p:sp>
      <p:sp>
        <p:nvSpPr>
          <p:cNvPr id="23" name="TextBox 22"/>
          <p:cNvSpPr txBox="1"/>
          <p:nvPr/>
        </p:nvSpPr>
        <p:spPr>
          <a:xfrm>
            <a:off x="10423436" y="5455994"/>
            <a:ext cx="1665842"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Religion</a:t>
            </a:r>
          </a:p>
        </p:txBody>
      </p:sp>
      <p:sp>
        <p:nvSpPr>
          <p:cNvPr id="24" name="TextBox 23"/>
          <p:cNvSpPr txBox="1"/>
          <p:nvPr/>
        </p:nvSpPr>
        <p:spPr>
          <a:xfrm>
            <a:off x="18671319" y="5570770"/>
            <a:ext cx="1550425"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Langue</a:t>
            </a:r>
          </a:p>
        </p:txBody>
      </p:sp>
      <p:sp>
        <p:nvSpPr>
          <p:cNvPr id="25" name="TextBox 24"/>
          <p:cNvSpPr txBox="1"/>
          <p:nvPr/>
        </p:nvSpPr>
        <p:spPr>
          <a:xfrm>
            <a:off x="6509945" y="11041590"/>
            <a:ext cx="914033"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Âge</a:t>
            </a:r>
          </a:p>
        </p:txBody>
      </p:sp>
      <p:sp>
        <p:nvSpPr>
          <p:cNvPr id="26" name="TextBox 25"/>
          <p:cNvSpPr txBox="1"/>
          <p:nvPr/>
        </p:nvSpPr>
        <p:spPr>
          <a:xfrm>
            <a:off x="9257883" y="10845508"/>
            <a:ext cx="1755609"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Groupes</a:t>
            </a:r>
          </a:p>
        </p:txBody>
      </p:sp>
      <p:sp>
        <p:nvSpPr>
          <p:cNvPr id="27" name="TextBox 26"/>
          <p:cNvSpPr txBox="1"/>
          <p:nvPr/>
        </p:nvSpPr>
        <p:spPr>
          <a:xfrm>
            <a:off x="18756223" y="8039654"/>
            <a:ext cx="1893467"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Préjudice</a:t>
            </a:r>
          </a:p>
        </p:txBody>
      </p:sp>
      <p:sp>
        <p:nvSpPr>
          <p:cNvPr id="28" name="TextBox 27"/>
          <p:cNvSpPr txBox="1"/>
          <p:nvPr/>
        </p:nvSpPr>
        <p:spPr>
          <a:xfrm>
            <a:off x="18699316" y="11194274"/>
            <a:ext cx="1391728"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Injuste</a:t>
            </a:r>
          </a:p>
        </p:txBody>
      </p:sp>
      <p:sp>
        <p:nvSpPr>
          <p:cNvPr id="29" name="TextBox 28"/>
          <p:cNvSpPr txBox="1"/>
          <p:nvPr/>
        </p:nvSpPr>
        <p:spPr>
          <a:xfrm>
            <a:off x="4054229" y="9916331"/>
            <a:ext cx="1983235" cy="584775"/>
          </a:xfrm>
          <a:prstGeom prst="rect">
            <a:avLst/>
          </a:prstGeom>
          <a:noFill/>
        </p:spPr>
        <p:txBody>
          <a:bodyPr wrap="none" rtlCol="0">
            <a:spAutoFit/>
          </a:bodyPr>
          <a:lstStyle/>
          <a:p>
            <a:pPr algn="ctr" defTabSz="914400"/>
            <a:r>
              <a:rPr lang="fr-CA" sz="3200" dirty="0" smtClean="0">
                <a:solidFill>
                  <a:schemeClr val="accent6">
                    <a:lumMod val="50000"/>
                  </a:schemeClr>
                </a:solidFill>
                <a:cs typeface="Arial" panose="020B0604020202020204" pitchFamily="34" charset="0"/>
              </a:rPr>
              <a:t>Jugement</a:t>
            </a:r>
          </a:p>
        </p:txBody>
      </p:sp>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20</a:t>
            </a:fld>
            <a:endParaRPr lang="fr-CA" dirty="0"/>
          </a:p>
        </p:txBody>
      </p:sp>
    </p:spTree>
    <p:extLst>
      <p:ext uri="{BB962C8B-B14F-4D97-AF65-F5344CB8AC3E}">
        <p14:creationId xmlns:p14="http://schemas.microsoft.com/office/powerpoint/2010/main" val="50248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dirty="0"/>
              <a:t>Faisons une courte </a:t>
            </a:r>
            <a:r>
              <a:rPr lang="fr-CA" sz="6000" dirty="0" smtClean="0"/>
              <a:t>pause.</a:t>
            </a:r>
            <a:endParaRPr lang="fr-CA" sz="6000" b="1" dirty="0">
              <a:solidFill>
                <a:srgbClr val="3F2A55"/>
              </a:solidFill>
            </a:endParaRPr>
          </a:p>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10</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9" y="7442121"/>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21</a:t>
            </a:fld>
            <a:endParaRPr lang="fr-CA" dirty="0"/>
          </a:p>
        </p:txBody>
      </p:sp>
    </p:spTree>
    <p:extLst>
      <p:ext uri="{BB962C8B-B14F-4D97-AF65-F5344CB8AC3E}">
        <p14:creationId xmlns:p14="http://schemas.microsoft.com/office/powerpoint/2010/main" val="354127328"/>
      </p:ext>
    </p:extLst>
  </p:cSld>
  <p:clrMapOvr>
    <a:masterClrMapping/>
  </p:clrMapOvr>
  <p:transition spd="slow" advClick="0" advTm="60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a:solidFill>
                  <a:schemeClr val="accent3"/>
                </a:solidFill>
              </a:rPr>
              <a:t>9</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a:t>Affichez un crochet </a:t>
            </a:r>
            <a:r>
              <a:rPr lang="fr-CA" sz="6000" dirty="0" smtClean="0"/>
              <a:t>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22</a:t>
            </a:fld>
            <a:endParaRPr lang="fr-CA" dirty="0"/>
          </a:p>
        </p:txBody>
      </p:sp>
    </p:spTree>
    <p:extLst>
      <p:ext uri="{BB962C8B-B14F-4D97-AF65-F5344CB8AC3E}">
        <p14:creationId xmlns:p14="http://schemas.microsoft.com/office/powerpoint/2010/main" val="3924402498"/>
      </p:ext>
    </p:extLst>
  </p:cSld>
  <p:clrMapOvr>
    <a:masterClrMapping/>
  </p:clrMapOvr>
  <p:transition spd="slow" advClick="0" advTm="60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8</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a:t>Affichez </a:t>
            </a:r>
            <a:r>
              <a:rPr lang="fr-CA" sz="6000" dirty="0" smtClean="0"/>
              <a:t>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23</a:t>
            </a:fld>
            <a:endParaRPr lang="fr-CA" dirty="0"/>
          </a:p>
        </p:txBody>
      </p:sp>
    </p:spTree>
    <p:extLst>
      <p:ext uri="{BB962C8B-B14F-4D97-AF65-F5344CB8AC3E}">
        <p14:creationId xmlns:p14="http://schemas.microsoft.com/office/powerpoint/2010/main" val="3879738806"/>
      </p:ext>
    </p:extLst>
  </p:cSld>
  <p:clrMapOvr>
    <a:masterClrMapping/>
  </p:clrMapOvr>
  <p:transition spd="slow" advClick="0" advTm="60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7</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a:t>Affichez un </a:t>
            </a:r>
            <a:r>
              <a:rPr lang="fr-CA" sz="6000" dirty="0" smtClean="0"/>
              <a:t>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24</a:t>
            </a:fld>
            <a:endParaRPr lang="fr-CA" dirty="0"/>
          </a:p>
        </p:txBody>
      </p:sp>
    </p:spTree>
    <p:extLst>
      <p:ext uri="{BB962C8B-B14F-4D97-AF65-F5344CB8AC3E}">
        <p14:creationId xmlns:p14="http://schemas.microsoft.com/office/powerpoint/2010/main" val="2163094642"/>
      </p:ext>
    </p:extLst>
  </p:cSld>
  <p:clrMapOvr>
    <a:masterClrMapping/>
  </p:clrMapOvr>
  <p:transition spd="slow" advClick="0" advTm="60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6</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a:t>Affichez un </a:t>
            </a:r>
            <a:r>
              <a:rPr lang="fr-CA" sz="6000" dirty="0" smtClean="0"/>
              <a:t>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25</a:t>
            </a:fld>
            <a:endParaRPr lang="fr-CA" dirty="0"/>
          </a:p>
        </p:txBody>
      </p:sp>
    </p:spTree>
    <p:extLst>
      <p:ext uri="{BB962C8B-B14F-4D97-AF65-F5344CB8AC3E}">
        <p14:creationId xmlns:p14="http://schemas.microsoft.com/office/powerpoint/2010/main" val="1125778510"/>
      </p:ext>
    </p:extLst>
  </p:cSld>
  <p:clrMapOvr>
    <a:masterClrMapping/>
  </p:clrMapOvr>
  <p:transition spd="slow" advClick="0" advTm="60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5</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a:t>Affichez un </a:t>
            </a:r>
            <a:r>
              <a:rPr lang="fr-CA" sz="6000" dirty="0" smtClean="0"/>
              <a:t>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26</a:t>
            </a:fld>
            <a:endParaRPr lang="fr-CA" dirty="0"/>
          </a:p>
        </p:txBody>
      </p:sp>
    </p:spTree>
    <p:extLst>
      <p:ext uri="{BB962C8B-B14F-4D97-AF65-F5344CB8AC3E}">
        <p14:creationId xmlns:p14="http://schemas.microsoft.com/office/powerpoint/2010/main" val="4142246082"/>
      </p:ext>
    </p:extLst>
  </p:cSld>
  <p:clrMapOvr>
    <a:masterClrMapping/>
  </p:clrMapOvr>
  <p:transition spd="slow" advClick="0" advTm="60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4</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a:t>Affichez un </a:t>
            </a:r>
            <a:r>
              <a:rPr lang="fr-CA" sz="6000" dirty="0" smtClean="0"/>
              <a:t>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27</a:t>
            </a:fld>
            <a:endParaRPr lang="fr-CA" dirty="0"/>
          </a:p>
        </p:txBody>
      </p:sp>
    </p:spTree>
    <p:extLst>
      <p:ext uri="{BB962C8B-B14F-4D97-AF65-F5344CB8AC3E}">
        <p14:creationId xmlns:p14="http://schemas.microsoft.com/office/powerpoint/2010/main" val="1802134964"/>
      </p:ext>
    </p:extLst>
  </p:cSld>
  <p:clrMapOvr>
    <a:masterClrMapping/>
  </p:clrMapOvr>
  <p:transition spd="slow" advClick="0" advTm="60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3</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a:t>Affichez un </a:t>
            </a:r>
            <a:r>
              <a:rPr lang="fr-CA" sz="6000" dirty="0" smtClean="0"/>
              <a:t>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28</a:t>
            </a:fld>
            <a:endParaRPr lang="fr-CA" dirty="0"/>
          </a:p>
        </p:txBody>
      </p:sp>
    </p:spTree>
    <p:extLst>
      <p:ext uri="{BB962C8B-B14F-4D97-AF65-F5344CB8AC3E}">
        <p14:creationId xmlns:p14="http://schemas.microsoft.com/office/powerpoint/2010/main" val="2671688671"/>
      </p:ext>
    </p:extLst>
  </p:cSld>
  <p:clrMapOvr>
    <a:masterClrMapping/>
  </p:clrMapOvr>
  <p:transition spd="slow" advClick="0" advTm="60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2</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a:t>Affichez un </a:t>
            </a:r>
            <a:r>
              <a:rPr lang="fr-CA" sz="6000" dirty="0" smtClean="0"/>
              <a:t>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29</a:t>
            </a:fld>
            <a:endParaRPr lang="fr-CA" dirty="0"/>
          </a:p>
        </p:txBody>
      </p:sp>
    </p:spTree>
    <p:extLst>
      <p:ext uri="{BB962C8B-B14F-4D97-AF65-F5344CB8AC3E}">
        <p14:creationId xmlns:p14="http://schemas.microsoft.com/office/powerpoint/2010/main" val="3366639631"/>
      </p:ext>
    </p:extLst>
  </p:cSld>
  <p:clrMapOvr>
    <a:masterClrMapping/>
  </p:clrMapOvr>
  <p:transition spd="slow" advClick="0" advTm="60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Objectifs </a:t>
            </a:r>
            <a:r>
              <a:rPr lang="fr-CA" dirty="0" smtClean="0"/>
              <a:t>de la séance </a:t>
            </a:r>
            <a:endParaRPr lang="fr-CA"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5" name="Espace réservé du contenu 4"/>
          <p:cNvSpPr>
            <a:spLocks noGrp="1"/>
          </p:cNvSpPr>
          <p:nvPr>
            <p:ph idx="1"/>
            <p:custDataLst>
              <p:tags r:id="rId3"/>
            </p:custDataLst>
          </p:nvPr>
        </p:nvSpPr>
        <p:spPr/>
        <p:txBody>
          <a:bodyPr/>
          <a:lstStyle/>
          <a:p>
            <a:pPr marL="575735" indent="-571500">
              <a:buClr>
                <a:schemeClr val="accent3"/>
              </a:buClr>
              <a:buFont typeface="Wingdings" panose="05000000000000000000" pitchFamily="2" charset="2"/>
              <a:buChar char="w"/>
            </a:pPr>
            <a:r>
              <a:rPr lang="fr-CA" sz="4800" b="1" dirty="0" smtClean="0"/>
              <a:t>Apprendre à être plus conscient, plus sensible et à l’écoute de notre milieu de travail</a:t>
            </a:r>
            <a:r>
              <a:rPr lang="fr-CA" sz="4800" dirty="0" smtClean="0"/>
              <a:t> : Être plus conscient de la diversité, de ses composantes, de nos préjugés inconscients et de ceux des autres.</a:t>
            </a:r>
          </a:p>
          <a:p>
            <a:pPr marL="575735" indent="-571500">
              <a:buClr>
                <a:schemeClr val="accent3"/>
              </a:buClr>
              <a:buFont typeface="Wingdings" panose="05000000000000000000" pitchFamily="2" charset="2"/>
              <a:buChar char="w"/>
            </a:pPr>
            <a:endParaRPr lang="fr-CA" sz="4800" dirty="0" smtClean="0"/>
          </a:p>
          <a:p>
            <a:pPr marL="575735" indent="-571500">
              <a:buClr>
                <a:schemeClr val="accent3"/>
              </a:buClr>
              <a:buFont typeface="Wingdings" panose="05000000000000000000" pitchFamily="2" charset="2"/>
              <a:buChar char="w"/>
            </a:pPr>
            <a:r>
              <a:rPr lang="fr-CA" sz="4800" b="1" dirty="0" smtClean="0"/>
              <a:t>Comprendre</a:t>
            </a:r>
            <a:r>
              <a:rPr lang="fr-CA" sz="4800" dirty="0" smtClean="0"/>
              <a:t> : Avoir une compréhension commune de ce qu’est un milieu de travail respectueux et inclusif.</a:t>
            </a:r>
          </a:p>
          <a:p>
            <a:pPr marL="575735" indent="-571500">
              <a:buClr>
                <a:schemeClr val="accent3"/>
              </a:buClr>
              <a:buFont typeface="Wingdings" panose="05000000000000000000" pitchFamily="2" charset="2"/>
              <a:buChar char="w"/>
            </a:pPr>
            <a:endParaRPr lang="fr-CA" sz="4800" dirty="0" smtClean="0"/>
          </a:p>
          <a:p>
            <a:pPr marL="575735" indent="-571500">
              <a:buClr>
                <a:schemeClr val="accent3"/>
              </a:buClr>
              <a:buFont typeface="Wingdings" panose="05000000000000000000" pitchFamily="2" charset="2"/>
              <a:buChar char="w"/>
            </a:pPr>
            <a:endParaRPr lang="fr-CA" sz="4400" dirty="0" smtClean="0"/>
          </a:p>
          <a:p>
            <a:pPr marL="575735" indent="-571500">
              <a:buClr>
                <a:schemeClr val="accent3"/>
              </a:buClr>
              <a:buFont typeface="Wingdings" panose="05000000000000000000" pitchFamily="2" charset="2"/>
              <a:buChar char="w"/>
            </a:pPr>
            <a:endParaRPr lang="fr-CA" sz="4400" dirty="0"/>
          </a:p>
        </p:txBody>
      </p:sp>
      <p:sp>
        <p:nvSpPr>
          <p:cNvPr id="2" name="Slide Number Placeholder 1"/>
          <p:cNvSpPr>
            <a:spLocks noGrp="1"/>
          </p:cNvSpPr>
          <p:nvPr>
            <p:ph type="sldNum" sz="quarter" idx="12"/>
            <p:custDataLst>
              <p:tags r:id="rId4"/>
            </p:custDataLst>
          </p:nvPr>
        </p:nvSpPr>
        <p:spPr/>
        <p:txBody>
          <a:bodyPr/>
          <a:lstStyle/>
          <a:p>
            <a:fld id="{7088BEF1-D3AD-E34F-A3B9-A73E884A7AB2}" type="slidenum">
              <a:rPr lang="fr-CA" smtClean="0"/>
              <a:pPr/>
              <a:t>3</a:t>
            </a:fld>
            <a:endParaRPr lang="fr-CA" dirty="0"/>
          </a:p>
        </p:txBody>
      </p:sp>
    </p:spTree>
    <p:extLst>
      <p:ext uri="{BB962C8B-B14F-4D97-AF65-F5344CB8AC3E}">
        <p14:creationId xmlns:p14="http://schemas.microsoft.com/office/powerpoint/2010/main" val="191036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a:solidFill>
                  <a:schemeClr val="accent3"/>
                </a:solidFill>
              </a:rPr>
              <a:t>1</a:t>
            </a:r>
            <a:r>
              <a:rPr lang="fr-CA" sz="6000" b="1" dirty="0" smtClean="0">
                <a:solidFill>
                  <a:schemeClr val="accent3"/>
                </a:solidFill>
              </a:rPr>
              <a:t> </a:t>
            </a:r>
            <a:r>
              <a:rPr lang="fr-CA" sz="6000" b="1" dirty="0" smtClean="0">
                <a:solidFill>
                  <a:srgbClr val="3F2A55"/>
                </a:solidFill>
              </a:rPr>
              <a:t>minute. </a:t>
            </a:r>
          </a:p>
          <a:p>
            <a:pPr marL="901700" lvl="1" indent="0" algn="ctr">
              <a:spcAft>
                <a:spcPts val="1800"/>
              </a:spcAft>
              <a:buClr>
                <a:schemeClr val="accent3"/>
              </a:buClr>
              <a:buNone/>
            </a:pPr>
            <a:r>
              <a:rPr lang="fr-CA" sz="6000" dirty="0"/>
              <a:t>Affichez un </a:t>
            </a:r>
            <a:r>
              <a:rPr lang="fr-CA" sz="6000" dirty="0" smtClean="0"/>
              <a:t>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30</a:t>
            </a:fld>
            <a:endParaRPr lang="fr-CA" dirty="0"/>
          </a:p>
        </p:txBody>
      </p:sp>
    </p:spTree>
    <p:extLst>
      <p:ext uri="{BB962C8B-B14F-4D97-AF65-F5344CB8AC3E}">
        <p14:creationId xmlns:p14="http://schemas.microsoft.com/office/powerpoint/2010/main" val="2046339226"/>
      </p:ext>
    </p:extLst>
  </p:cSld>
  <p:clrMapOvr>
    <a:masterClrMapping/>
  </p:clrMapOvr>
  <p:transition spd="slow" advClick="0" advTm="60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p:txBody>
          <a:bodyPr/>
          <a:lstStyle/>
          <a:p>
            <a:r>
              <a:rPr lang="fr-CA" dirty="0"/>
              <a:t>Les préjugés en milieu de </a:t>
            </a:r>
            <a:r>
              <a:rPr lang="fr-CA" dirty="0" smtClean="0"/>
              <a:t>travail</a:t>
            </a:r>
            <a:endParaRPr lang="fr-CA" dirty="0"/>
          </a:p>
        </p:txBody>
      </p:sp>
      <p:sp>
        <p:nvSpPr>
          <p:cNvPr id="3" name="Shape 143" title="décoratif"/>
          <p:cNvSpPr/>
          <p:nvPr>
            <p:custDataLst>
              <p:tags r:id="rId2"/>
            </p:custDataLst>
          </p:nvPr>
        </p:nvSpPr>
        <p:spPr>
          <a:xfrm>
            <a:off x="859536" y="9370329"/>
            <a:ext cx="4680000" cy="4"/>
          </a:xfrm>
          <a:prstGeom prst="line">
            <a:avLst/>
          </a:prstGeom>
          <a:ln w="5715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3850575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Les préjugés en milieu de travail…</a:t>
            </a:r>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9" name="Picture 2" title="Icône de tête avec engrenages"/>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custDataLst>
              <p:tags r:id="rId3"/>
            </p:custDataLst>
          </p:nvPr>
        </p:nvSpPr>
        <p:spPr>
          <a:xfrm>
            <a:off x="853551" y="2586447"/>
            <a:ext cx="23273545" cy="8497754"/>
          </a:xfrm>
        </p:spPr>
        <p:txBody>
          <a:bodyPr anchor="ctr"/>
          <a:lstStyle/>
          <a:p>
            <a:pPr algn="ctr">
              <a:spcAft>
                <a:spcPts val="2400"/>
              </a:spcAft>
              <a:buClr>
                <a:schemeClr val="accent3"/>
              </a:buClr>
            </a:pPr>
            <a:r>
              <a:rPr lang="fr-CA" sz="5400" dirty="0"/>
              <a:t>Les attitudes, les actions, les décisions et les résultats fondés sur des pensées irrationnelles et non sur des faits, ce qui les rend </a:t>
            </a:r>
            <a:r>
              <a:rPr lang="fr-CA" sz="5400" b="1" dirty="0"/>
              <a:t>partiaux</a:t>
            </a:r>
            <a:r>
              <a:rPr lang="fr-CA" sz="5400" dirty="0" smtClean="0"/>
              <a:t>.</a:t>
            </a:r>
            <a:endParaRPr lang="fr-CA" sz="5400" dirty="0"/>
          </a:p>
        </p:txBody>
      </p:sp>
      <p:sp>
        <p:nvSpPr>
          <p:cNvPr id="2" name="Slide Number Placeholder 1"/>
          <p:cNvSpPr>
            <a:spLocks noGrp="1"/>
          </p:cNvSpPr>
          <p:nvPr>
            <p:ph type="sldNum" sz="quarter" idx="12"/>
            <p:custDataLst>
              <p:tags r:id="rId4"/>
            </p:custDataLst>
          </p:nvPr>
        </p:nvSpPr>
        <p:spPr/>
        <p:txBody>
          <a:bodyPr/>
          <a:lstStyle/>
          <a:p>
            <a:fld id="{7088BEF1-D3AD-E34F-A3B9-A73E884A7AB2}" type="slidenum">
              <a:rPr lang="fr-CA" smtClean="0"/>
              <a:pPr/>
              <a:t>32</a:t>
            </a:fld>
            <a:endParaRPr lang="fr-CA" dirty="0"/>
          </a:p>
        </p:txBody>
      </p:sp>
    </p:spTree>
    <p:extLst>
      <p:ext uri="{BB962C8B-B14F-4D97-AF65-F5344CB8AC3E}">
        <p14:creationId xmlns:p14="http://schemas.microsoft.com/office/powerpoint/2010/main" val="2589972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err="1" smtClean="0"/>
              <a:t>Microagressions</a:t>
            </a:r>
            <a:endParaRPr lang="fr-CA" dirty="0"/>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9" name="Picture 2" title="Icône de tête avec engrenages"/>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custDataLst>
              <p:tags r:id="rId3"/>
            </p:custDataLst>
          </p:nvPr>
        </p:nvSpPr>
        <p:spPr>
          <a:xfrm>
            <a:off x="853551" y="2952211"/>
            <a:ext cx="13528655" cy="8497754"/>
          </a:xfrm>
        </p:spPr>
        <p:txBody>
          <a:bodyPr/>
          <a:lstStyle/>
          <a:p>
            <a:pPr marL="575735" indent="-571500">
              <a:spcAft>
                <a:spcPts val="1800"/>
              </a:spcAft>
              <a:buClr>
                <a:schemeClr val="accent3"/>
              </a:buClr>
              <a:buFont typeface="Wingdings" panose="05000000000000000000" pitchFamily="2" charset="2"/>
              <a:buChar char="w"/>
            </a:pPr>
            <a:r>
              <a:rPr lang="fr-CA" sz="4000" b="1" dirty="0" err="1" smtClean="0"/>
              <a:t>Microagressions</a:t>
            </a:r>
            <a:r>
              <a:rPr lang="fr-CA" sz="4000" b="1" dirty="0" smtClean="0"/>
              <a:t> </a:t>
            </a:r>
            <a:r>
              <a:rPr lang="fr-CA" sz="4000" dirty="0"/>
              <a:t>: </a:t>
            </a:r>
            <a:r>
              <a:rPr lang="fr-FR" sz="4000" dirty="0"/>
              <a:t>Commentaires ou comportements faisant partie des échanges quotidiens qui envoient des messages dénigrants à certaines personnes en raison de leur appartenance à un groupe. Des indignités verbales, comportementales et environnementales quotidiennes, brèves et banales, qu'elles soient intentionnelles ou non, qui communiquent des remarques et des insultes hostiles, désobligeantes ou négatives à des individus et des groupes </a:t>
            </a:r>
            <a:r>
              <a:rPr lang="fr-FR" sz="4000" dirty="0" smtClean="0"/>
              <a:t>marginalisés.</a:t>
            </a:r>
          </a:p>
          <a:p>
            <a:pPr marL="1487488" lvl="2" indent="-571500">
              <a:buClr>
                <a:schemeClr val="accent3"/>
              </a:buClr>
              <a:buFont typeface="Wingdings" panose="05000000000000000000" pitchFamily="2" charset="2"/>
              <a:buChar char="w"/>
            </a:pPr>
            <a:r>
              <a:rPr lang="fr-FR" sz="4000" b="1" dirty="0" smtClean="0"/>
              <a:t>Exemples </a:t>
            </a:r>
            <a:r>
              <a:rPr lang="fr-FR" sz="4000" b="1" dirty="0"/>
              <a:t>: </a:t>
            </a:r>
            <a:r>
              <a:rPr lang="fr-FR" sz="4000" dirty="0"/>
              <a:t>Utilisation du sarcasme, commentaires dénigrants, langage corporel tel que le roulement </a:t>
            </a:r>
            <a:r>
              <a:rPr lang="fr-FR" sz="4000" dirty="0" smtClean="0"/>
              <a:t>des yeux </a:t>
            </a:r>
            <a:r>
              <a:rPr lang="fr-FR" sz="4000" dirty="0"/>
              <a:t>lorsque quelqu'un parle, regarder votre montre pendant que quelqu'un vous parle, augmentation </a:t>
            </a:r>
            <a:r>
              <a:rPr lang="fr-FR" sz="4000" dirty="0" smtClean="0"/>
              <a:t>du ton </a:t>
            </a:r>
            <a:r>
              <a:rPr lang="fr-FR" sz="4000" dirty="0"/>
              <a:t>de la voix, etc. </a:t>
            </a:r>
            <a:endParaRPr lang="fr-FR" sz="4000" dirty="0" smtClean="0"/>
          </a:p>
        </p:txBody>
      </p:sp>
      <p:sp>
        <p:nvSpPr>
          <p:cNvPr id="2" name="Slide Number Placeholder 1"/>
          <p:cNvSpPr>
            <a:spLocks noGrp="1"/>
          </p:cNvSpPr>
          <p:nvPr>
            <p:ph type="sldNum" sz="quarter" idx="12"/>
            <p:custDataLst>
              <p:tags r:id="rId4"/>
            </p:custDataLst>
          </p:nvPr>
        </p:nvSpPr>
        <p:spPr/>
        <p:txBody>
          <a:bodyPr/>
          <a:lstStyle/>
          <a:p>
            <a:fld id="{7088BEF1-D3AD-E34F-A3B9-A73E884A7AB2}" type="slidenum">
              <a:rPr lang="fr-CA" smtClean="0"/>
              <a:pPr/>
              <a:t>33</a:t>
            </a:fld>
            <a:endParaRPr lang="fr-CA" dirty="0"/>
          </a:p>
        </p:txBody>
      </p:sp>
      <p:pic>
        <p:nvPicPr>
          <p:cNvPr id="7" name="Picture 6" title="Poignée de main entre un homme et une femme"/>
          <p:cNvPicPr>
            <a:picLocks noChangeAspect="1"/>
          </p:cNvPicPr>
          <p:nvPr/>
        </p:nvPicPr>
        <p:blipFill rotWithShape="1">
          <a:blip r:embed="rId8">
            <a:extLst>
              <a:ext uri="{28A0092B-C50C-407E-A947-70E740481C1C}">
                <a14:useLocalDpi xmlns:a14="http://schemas.microsoft.com/office/drawing/2010/main" val="0"/>
              </a:ext>
            </a:extLst>
          </a:blip>
          <a:srcRect l="28612"/>
          <a:stretch/>
        </p:blipFill>
        <p:spPr>
          <a:xfrm>
            <a:off x="14698133" y="3200405"/>
            <a:ext cx="8833176" cy="8249055"/>
          </a:xfrm>
          <a:prstGeom prst="rect">
            <a:avLst/>
          </a:prstGeom>
        </p:spPr>
      </p:pic>
    </p:spTree>
    <p:extLst>
      <p:ext uri="{BB962C8B-B14F-4D97-AF65-F5344CB8AC3E}">
        <p14:creationId xmlns:p14="http://schemas.microsoft.com/office/powerpoint/2010/main" val="981882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err="1" smtClean="0"/>
              <a:t>Microiniquités</a:t>
            </a:r>
            <a:endParaRPr lang="fr-CA" dirty="0"/>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9" name="Picture 2" title="Icône de tête avec engrenages"/>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custDataLst>
              <p:tags r:id="rId3"/>
            </p:custDataLst>
          </p:nvPr>
        </p:nvSpPr>
        <p:spPr>
          <a:xfrm>
            <a:off x="853552" y="3095903"/>
            <a:ext cx="14011980" cy="8497754"/>
          </a:xfrm>
        </p:spPr>
        <p:txBody>
          <a:bodyPr/>
          <a:lstStyle/>
          <a:p>
            <a:pPr marL="575735" indent="-571500">
              <a:spcAft>
                <a:spcPts val="1800"/>
              </a:spcAft>
              <a:buClr>
                <a:schemeClr val="accent3"/>
              </a:buClr>
              <a:buFont typeface="Wingdings" panose="05000000000000000000" pitchFamily="2" charset="2"/>
              <a:buChar char="w"/>
            </a:pPr>
            <a:r>
              <a:rPr lang="fr-CA" sz="4000" b="1" dirty="0" err="1" smtClean="0"/>
              <a:t>Microiniquités</a:t>
            </a:r>
            <a:r>
              <a:rPr lang="fr-CA" sz="4000" dirty="0" smtClean="0"/>
              <a:t> </a:t>
            </a:r>
            <a:r>
              <a:rPr lang="fr-CA" sz="4000" dirty="0"/>
              <a:t>: </a:t>
            </a:r>
            <a:r>
              <a:rPr lang="fr-FR" sz="4000" dirty="0"/>
              <a:t>Des messages subtils, souvent inconscients, qui dévalorisent, découragent et nuisent aux </a:t>
            </a:r>
            <a:r>
              <a:rPr lang="fr-FR" sz="4000" dirty="0" smtClean="0"/>
              <a:t>performances </a:t>
            </a:r>
            <a:r>
              <a:rPr lang="fr-FR" sz="4000" dirty="0"/>
              <a:t>sur le lieu de travail où les individus sont négligés, montrés du doigt ou </a:t>
            </a:r>
            <a:r>
              <a:rPr lang="fr-FR" sz="4000" dirty="0" smtClean="0"/>
              <a:t>ignorés.</a:t>
            </a:r>
          </a:p>
          <a:p>
            <a:pPr marL="1487488" lvl="2" indent="-571500">
              <a:buClr>
                <a:schemeClr val="accent3"/>
              </a:buClr>
              <a:buFont typeface="Wingdings" panose="05000000000000000000" pitchFamily="2" charset="2"/>
              <a:buChar char="w"/>
            </a:pPr>
            <a:r>
              <a:rPr lang="fr-FR" sz="4000" b="1" dirty="0" smtClean="0"/>
              <a:t>Exemples </a:t>
            </a:r>
            <a:r>
              <a:rPr lang="fr-FR" sz="4000" dirty="0" smtClean="0"/>
              <a:t>: </a:t>
            </a:r>
            <a:r>
              <a:rPr lang="fr-FR" sz="4000" dirty="0"/>
              <a:t>Manque de prise en compte de tous les employés lors de réunions ou de rencontres </a:t>
            </a:r>
            <a:r>
              <a:rPr lang="fr-FR" sz="4000" dirty="0" smtClean="0"/>
              <a:t>sociales, ne </a:t>
            </a:r>
            <a:r>
              <a:rPr lang="fr-FR" sz="4000" dirty="0"/>
              <a:t>pas inviter un nouvel employé d'une culture différente à rejoindre le reste du groupe au dîner, saluer </a:t>
            </a:r>
            <a:r>
              <a:rPr lang="fr-FR" sz="4000" dirty="0" smtClean="0"/>
              <a:t>un employé </a:t>
            </a:r>
            <a:r>
              <a:rPr lang="fr-FR" sz="4000" dirty="0"/>
              <a:t>lorsqu'il rejoint le groupe et en ignorer d’autres, faire l’éloge d’une idée présentée par l'un </a:t>
            </a:r>
            <a:r>
              <a:rPr lang="fr-FR" sz="4000" dirty="0" smtClean="0"/>
              <a:t>et ignorer </a:t>
            </a:r>
            <a:r>
              <a:rPr lang="fr-FR" sz="4000" dirty="0"/>
              <a:t>une idée similaire présentée par un autre...</a:t>
            </a:r>
            <a:endParaRPr lang="en-CA" sz="4000" dirty="0"/>
          </a:p>
          <a:p>
            <a:pPr marL="575735" indent="-571500">
              <a:buClr>
                <a:schemeClr val="accent3"/>
              </a:buClr>
              <a:buFont typeface="Wingdings" panose="05000000000000000000" pitchFamily="2" charset="2"/>
              <a:buChar char="w"/>
            </a:pPr>
            <a:endParaRPr lang="fr-CA" dirty="0"/>
          </a:p>
        </p:txBody>
      </p:sp>
      <p:sp>
        <p:nvSpPr>
          <p:cNvPr id="2" name="Slide Number Placeholder 1"/>
          <p:cNvSpPr>
            <a:spLocks noGrp="1"/>
          </p:cNvSpPr>
          <p:nvPr>
            <p:ph type="sldNum" sz="quarter" idx="12"/>
            <p:custDataLst>
              <p:tags r:id="rId4"/>
            </p:custDataLst>
          </p:nvPr>
        </p:nvSpPr>
        <p:spPr/>
        <p:txBody>
          <a:bodyPr/>
          <a:lstStyle/>
          <a:p>
            <a:fld id="{7088BEF1-D3AD-E34F-A3B9-A73E884A7AB2}" type="slidenum">
              <a:rPr lang="fr-CA" smtClean="0"/>
              <a:pPr/>
              <a:t>34</a:t>
            </a:fld>
            <a:endParaRPr lang="fr-CA" dirty="0"/>
          </a:p>
        </p:txBody>
      </p:sp>
      <p:pic>
        <p:nvPicPr>
          <p:cNvPr id="7" name="Picture 6" title="Deux personnes travaillant devant un ordinateur"/>
          <p:cNvPicPr>
            <a:picLocks noChangeAspect="1"/>
          </p:cNvPicPr>
          <p:nvPr/>
        </p:nvPicPr>
        <p:blipFill rotWithShape="1">
          <a:blip r:embed="rId8">
            <a:extLst>
              <a:ext uri="{28A0092B-C50C-407E-A947-70E740481C1C}">
                <a14:useLocalDpi xmlns:a14="http://schemas.microsoft.com/office/drawing/2010/main" val="0"/>
              </a:ext>
            </a:extLst>
          </a:blip>
          <a:srcRect l="6187" r="25345"/>
          <a:stretch/>
        </p:blipFill>
        <p:spPr>
          <a:xfrm flipH="1">
            <a:off x="15747999" y="3200405"/>
            <a:ext cx="7783309" cy="7580580"/>
          </a:xfrm>
          <a:prstGeom prst="rect">
            <a:avLst/>
          </a:prstGeom>
        </p:spPr>
      </p:pic>
    </p:spTree>
    <p:extLst>
      <p:ext uri="{BB962C8B-B14F-4D97-AF65-F5344CB8AC3E}">
        <p14:creationId xmlns:p14="http://schemas.microsoft.com/office/powerpoint/2010/main" val="1492844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smtClean="0"/>
              <a:t>Retour sur le vidéo</a:t>
            </a:r>
            <a:endParaRPr lang="fr-CA"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3" name="Content Placeholder 2" descr="Screen Clipping"/>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307992" y="2659293"/>
            <a:ext cx="13771190" cy="7759464"/>
          </a:xfrm>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35</a:t>
            </a:fld>
            <a:endParaRPr lang="fr-CA" dirty="0"/>
          </a:p>
        </p:txBody>
      </p:sp>
      <p:sp>
        <p:nvSpPr>
          <p:cNvPr id="8" name="TextBox 7"/>
          <p:cNvSpPr txBox="1"/>
          <p:nvPr/>
        </p:nvSpPr>
        <p:spPr>
          <a:xfrm>
            <a:off x="6984629" y="10760152"/>
            <a:ext cx="9885720" cy="677108"/>
          </a:xfrm>
          <a:prstGeom prst="rect">
            <a:avLst/>
          </a:prstGeom>
          <a:noFill/>
        </p:spPr>
        <p:txBody>
          <a:bodyPr wrap="none" lIns="0" tIns="0" rIns="0" bIns="0" rtlCol="0">
            <a:spAutoFit/>
          </a:bodyPr>
          <a:lstStyle/>
          <a:p>
            <a:r>
              <a:rPr lang="fr-CA" sz="4400" b="1" dirty="0" smtClean="0"/>
              <a:t>Briser le code : Les </a:t>
            </a:r>
            <a:r>
              <a:rPr lang="fr-CA" sz="4400" b="1" dirty="0" err="1" smtClean="0"/>
              <a:t>microagressions</a:t>
            </a:r>
            <a:endParaRPr lang="en-CA" sz="4400" b="1" dirty="0" err="1" smtClean="0"/>
          </a:p>
        </p:txBody>
      </p:sp>
    </p:spTree>
    <p:extLst>
      <p:ext uri="{BB962C8B-B14F-4D97-AF65-F5344CB8AC3E}">
        <p14:creationId xmlns:p14="http://schemas.microsoft.com/office/powerpoint/2010/main" val="7745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Les préjugés dans votre milieu de travail</a:t>
            </a:r>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5" name="Espace réservé du contenu 4"/>
          <p:cNvSpPr>
            <a:spLocks noGrp="1"/>
          </p:cNvSpPr>
          <p:nvPr>
            <p:ph idx="1"/>
            <p:custDataLst>
              <p:tags r:id="rId3"/>
            </p:custDataLst>
          </p:nvPr>
        </p:nvSpPr>
        <p:spPr>
          <a:xfrm>
            <a:off x="859536" y="3211840"/>
            <a:ext cx="22680073" cy="7783262"/>
          </a:xfrm>
        </p:spPr>
        <p:txBody>
          <a:bodyPr anchor="t"/>
          <a:lstStyle/>
          <a:p>
            <a:pPr marL="3175" lvl="1" indent="0" algn="ctr">
              <a:buClr>
                <a:schemeClr val="accent3"/>
              </a:buClr>
              <a:buNone/>
            </a:pPr>
            <a:r>
              <a:rPr lang="fr-CA" sz="5400" i="1" dirty="0" smtClean="0"/>
              <a:t>Veuillez répondre à la question suivante en utilisant la fonction de sondage. </a:t>
            </a:r>
          </a:p>
          <a:p>
            <a:pPr marL="3175" lvl="1" indent="0" algn="ctr">
              <a:buClr>
                <a:schemeClr val="accent3"/>
              </a:buClr>
              <a:buNone/>
            </a:pPr>
            <a:endParaRPr lang="fr-CA" sz="6600" b="1" dirty="0" smtClean="0"/>
          </a:p>
          <a:p>
            <a:pPr marL="3175" lvl="1" indent="0" algn="ctr">
              <a:buClr>
                <a:schemeClr val="accent3"/>
              </a:buClr>
              <a:buNone/>
            </a:pPr>
            <a:r>
              <a:rPr lang="fr-FR" sz="6600" b="1" dirty="0"/>
              <a:t>Avez-vous, ou l'une de vos connaissances, fait l'expérience de </a:t>
            </a:r>
            <a:r>
              <a:rPr lang="fr-FR" sz="6600" b="1" dirty="0" err="1" smtClean="0"/>
              <a:t>microiniquités</a:t>
            </a:r>
            <a:r>
              <a:rPr lang="fr-FR" sz="6600" b="1" dirty="0" smtClean="0"/>
              <a:t> ou </a:t>
            </a:r>
            <a:r>
              <a:rPr lang="fr-FR" sz="6600" b="1" dirty="0"/>
              <a:t>de </a:t>
            </a:r>
            <a:r>
              <a:rPr lang="fr-FR" sz="6600" b="1" dirty="0" err="1" smtClean="0"/>
              <a:t>microagressions</a:t>
            </a:r>
            <a:r>
              <a:rPr lang="fr-FR" sz="6600" b="1" dirty="0" smtClean="0"/>
              <a:t> </a:t>
            </a:r>
            <a:r>
              <a:rPr lang="fr-FR" sz="6600" b="1" dirty="0"/>
              <a:t>sur le lieu de </a:t>
            </a:r>
            <a:r>
              <a:rPr lang="fr-FR" sz="6600" b="1" dirty="0" smtClean="0"/>
              <a:t>travail?</a:t>
            </a:r>
            <a:endParaRPr lang="fr-CA" sz="6600" b="1" dirty="0"/>
          </a:p>
        </p:txBody>
      </p:sp>
      <p:sp>
        <p:nvSpPr>
          <p:cNvPr id="2" name="Slide Number Placeholder 1"/>
          <p:cNvSpPr>
            <a:spLocks noGrp="1"/>
          </p:cNvSpPr>
          <p:nvPr>
            <p:ph type="sldNum" sz="quarter" idx="12"/>
            <p:custDataLst>
              <p:tags r:id="rId4"/>
            </p:custDataLst>
          </p:nvPr>
        </p:nvSpPr>
        <p:spPr/>
        <p:txBody>
          <a:bodyPr/>
          <a:lstStyle/>
          <a:p>
            <a:fld id="{7088BEF1-D3AD-E34F-A3B9-A73E884A7AB2}" type="slidenum">
              <a:rPr lang="fr-CA" smtClean="0"/>
              <a:pPr/>
              <a:t>36</a:t>
            </a:fld>
            <a:endParaRPr lang="fr-CA" dirty="0"/>
          </a:p>
        </p:txBody>
      </p:sp>
    </p:spTree>
    <p:extLst>
      <p:ext uri="{BB962C8B-B14F-4D97-AF65-F5344CB8AC3E}">
        <p14:creationId xmlns:p14="http://schemas.microsoft.com/office/powerpoint/2010/main" val="59273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smtClean="0"/>
              <a:t>Analyser tout </a:t>
            </a:r>
            <a:r>
              <a:rPr lang="fr-CA" dirty="0"/>
              <a:t>ce jargon… . .</a:t>
            </a:r>
          </a:p>
        </p:txBody>
      </p:sp>
      <p:sp>
        <p:nvSpPr>
          <p:cNvPr id="12"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14" name="Picture 2" title="Icône de tête avec engrenages"/>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custDataLst>
              <p:tags r:id="rId3"/>
            </p:custDataLst>
          </p:nvPr>
        </p:nvSpPr>
        <p:spPr>
          <a:xfrm>
            <a:off x="853551" y="2700332"/>
            <a:ext cx="22680073" cy="1912424"/>
          </a:xfrm>
        </p:spPr>
        <p:txBody>
          <a:bodyPr/>
          <a:lstStyle/>
          <a:p>
            <a:pPr marL="575735" indent="-571500">
              <a:buClr>
                <a:schemeClr val="accent3"/>
              </a:buClr>
              <a:buFont typeface="Wingdings" panose="05000000000000000000" pitchFamily="2" charset="2"/>
              <a:buChar char="w"/>
            </a:pPr>
            <a:r>
              <a:rPr lang="fr-CA" dirty="0" smtClean="0"/>
              <a:t>Préjugés, discrimination, racisme, exclusion </a:t>
            </a:r>
          </a:p>
          <a:p>
            <a:endParaRPr lang="fr-CA" sz="1800" dirty="0" smtClean="0"/>
          </a:p>
          <a:p>
            <a:r>
              <a:rPr lang="fr-CA" dirty="0" smtClean="0"/>
              <a:t>						. . et rompre le </a:t>
            </a:r>
            <a:r>
              <a:rPr lang="fr-CA" b="1" dirty="0" smtClean="0"/>
              <a:t>cycle de l’exclusion</a:t>
            </a:r>
          </a:p>
          <a:p>
            <a:endParaRPr lang="fr-CA" dirty="0" smtClean="0"/>
          </a:p>
          <a:p>
            <a:endParaRPr lang="fr-CA" dirty="0"/>
          </a:p>
        </p:txBody>
      </p:sp>
      <p:graphicFrame>
        <p:nvGraphicFramePr>
          <p:cNvPr id="7" name="Diagram 6" descr="Les préjugés conduisent à la discrimination qui conduit à l'exclusion qui conduit à la partialité, et le cycle se poursuit. " title="Cycle continu de la partialité"/>
          <p:cNvGraphicFramePr/>
          <p:nvPr>
            <p:custDataLst>
              <p:tags r:id="rId4"/>
            </p:custDataLst>
            <p:extLst>
              <p:ext uri="{D42A27DB-BD31-4B8C-83A1-F6EECF244321}">
                <p14:modId xmlns:p14="http://schemas.microsoft.com/office/powerpoint/2010/main" val="652234055"/>
              </p:ext>
            </p:extLst>
          </p:nvPr>
        </p:nvGraphicFramePr>
        <p:xfrm>
          <a:off x="7724989" y="4937734"/>
          <a:ext cx="8937196" cy="681412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TextBox 8"/>
          <p:cNvSpPr txBox="1"/>
          <p:nvPr>
            <p:custDataLst>
              <p:tags r:id="rId5"/>
            </p:custDataLst>
          </p:nvPr>
        </p:nvSpPr>
        <p:spPr>
          <a:xfrm>
            <a:off x="13877310" y="5400214"/>
            <a:ext cx="3860413" cy="984885"/>
          </a:xfrm>
          <a:prstGeom prst="rect">
            <a:avLst/>
          </a:prstGeom>
          <a:noFill/>
        </p:spPr>
        <p:txBody>
          <a:bodyPr wrap="square" lIns="0" tIns="0" rIns="0" bIns="0" rtlCol="0">
            <a:spAutoFit/>
          </a:bodyPr>
          <a:lstStyle/>
          <a:p>
            <a:r>
              <a:rPr lang="fr-CA" sz="3200" dirty="0">
                <a:solidFill>
                  <a:schemeClr val="accent3"/>
                </a:solidFill>
              </a:rPr>
              <a:t>« Ils sont différents… »</a:t>
            </a:r>
          </a:p>
        </p:txBody>
      </p:sp>
      <p:sp>
        <p:nvSpPr>
          <p:cNvPr id="10" name="TextBox 9"/>
          <p:cNvSpPr txBox="1"/>
          <p:nvPr>
            <p:custDataLst>
              <p:tags r:id="rId6"/>
            </p:custDataLst>
          </p:nvPr>
        </p:nvSpPr>
        <p:spPr>
          <a:xfrm>
            <a:off x="16461708" y="7441097"/>
            <a:ext cx="3153320" cy="1969770"/>
          </a:xfrm>
          <a:prstGeom prst="rect">
            <a:avLst/>
          </a:prstGeom>
          <a:noFill/>
        </p:spPr>
        <p:txBody>
          <a:bodyPr wrap="square" lIns="0" tIns="0" rIns="0" bIns="0" rtlCol="0">
            <a:spAutoFit/>
          </a:bodyPr>
          <a:lstStyle/>
          <a:p>
            <a:r>
              <a:rPr lang="fr-CA" sz="3200" dirty="0">
                <a:solidFill>
                  <a:schemeClr val="accent3"/>
                </a:solidFill>
              </a:rPr>
              <a:t>« On n’est pas certain </a:t>
            </a:r>
            <a:r>
              <a:rPr lang="fr-CA" sz="3200" dirty="0" smtClean="0">
                <a:solidFill>
                  <a:schemeClr val="accent3"/>
                </a:solidFill>
              </a:rPr>
              <a:t>qu’ils </a:t>
            </a:r>
            <a:r>
              <a:rPr lang="fr-CA" sz="3200" dirty="0">
                <a:solidFill>
                  <a:schemeClr val="accent3"/>
                </a:solidFill>
              </a:rPr>
              <a:t>soient </a:t>
            </a:r>
            <a:r>
              <a:rPr lang="fr-CA" sz="3200" dirty="0" smtClean="0">
                <a:solidFill>
                  <a:schemeClr val="accent3"/>
                </a:solidFill>
              </a:rPr>
              <a:t>capables de le faire.</a:t>
            </a:r>
            <a:r>
              <a:rPr lang="fr-CA" sz="3200" dirty="0">
                <a:solidFill>
                  <a:schemeClr val="accent3"/>
                </a:solidFill>
              </a:rPr>
              <a:t> »</a:t>
            </a:r>
          </a:p>
        </p:txBody>
      </p:sp>
      <p:sp>
        <p:nvSpPr>
          <p:cNvPr id="11" name="TextBox 10"/>
          <p:cNvSpPr txBox="1"/>
          <p:nvPr>
            <p:custDataLst>
              <p:tags r:id="rId7"/>
            </p:custDataLst>
          </p:nvPr>
        </p:nvSpPr>
        <p:spPr>
          <a:xfrm>
            <a:off x="14208051" y="10546866"/>
            <a:ext cx="2936247" cy="1477328"/>
          </a:xfrm>
          <a:prstGeom prst="rect">
            <a:avLst/>
          </a:prstGeom>
          <a:noFill/>
        </p:spPr>
        <p:txBody>
          <a:bodyPr wrap="square" lIns="0" tIns="0" rIns="0" bIns="0" rtlCol="0">
            <a:spAutoFit/>
          </a:bodyPr>
          <a:lstStyle/>
          <a:p>
            <a:r>
              <a:rPr lang="fr-CA" sz="3200" dirty="0">
                <a:solidFill>
                  <a:schemeClr val="accent3"/>
                </a:solidFill>
              </a:rPr>
              <a:t>« On ne va pas examiner leur candidature »</a:t>
            </a:r>
          </a:p>
        </p:txBody>
      </p:sp>
      <p:sp>
        <p:nvSpPr>
          <p:cNvPr id="13" name="TextBox 12"/>
          <p:cNvSpPr txBox="1"/>
          <p:nvPr>
            <p:custDataLst>
              <p:tags r:id="rId8"/>
            </p:custDataLst>
          </p:nvPr>
        </p:nvSpPr>
        <p:spPr>
          <a:xfrm>
            <a:off x="4702864" y="7606133"/>
            <a:ext cx="3430483" cy="1969770"/>
          </a:xfrm>
          <a:prstGeom prst="rect">
            <a:avLst/>
          </a:prstGeom>
          <a:noFill/>
        </p:spPr>
        <p:txBody>
          <a:bodyPr wrap="square" lIns="0" tIns="0" rIns="0" bIns="0" rtlCol="0">
            <a:spAutoFit/>
          </a:bodyPr>
          <a:lstStyle/>
          <a:p>
            <a:r>
              <a:rPr lang="fr-CA" sz="3200" dirty="0">
                <a:solidFill>
                  <a:schemeClr val="accent3"/>
                </a:solidFill>
              </a:rPr>
              <a:t>Ils sont exclus en fonction de préjugés et de stéréotypes.</a:t>
            </a:r>
          </a:p>
        </p:txBody>
      </p:sp>
      <p:sp>
        <p:nvSpPr>
          <p:cNvPr id="2" name="Slide Number Placeholder 1"/>
          <p:cNvSpPr>
            <a:spLocks noGrp="1"/>
          </p:cNvSpPr>
          <p:nvPr>
            <p:ph type="sldNum" sz="quarter" idx="12"/>
            <p:custDataLst>
              <p:tags r:id="rId9"/>
            </p:custDataLst>
          </p:nvPr>
        </p:nvSpPr>
        <p:spPr/>
        <p:txBody>
          <a:bodyPr/>
          <a:lstStyle/>
          <a:p>
            <a:fld id="{7088BEF1-D3AD-E34F-A3B9-A73E884A7AB2}" type="slidenum">
              <a:rPr lang="fr-CA" smtClean="0"/>
              <a:pPr/>
              <a:t>37</a:t>
            </a:fld>
            <a:endParaRPr lang="fr-CA" dirty="0"/>
          </a:p>
        </p:txBody>
      </p:sp>
    </p:spTree>
    <p:extLst>
      <p:ext uri="{BB962C8B-B14F-4D97-AF65-F5344CB8AC3E}">
        <p14:creationId xmlns:p14="http://schemas.microsoft.com/office/powerpoint/2010/main" val="52923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graphicEl>
                                              <a:dgm id="{353F18A9-6C6B-455B-8762-BE95EA186DFB}"/>
                                            </p:graphicEl>
                                          </p:spTgt>
                                        </p:tgtEl>
                                        <p:attrNameLst>
                                          <p:attrName>style.visibility</p:attrName>
                                        </p:attrNameLst>
                                      </p:cBhvr>
                                      <p:to>
                                        <p:strVal val="visible"/>
                                      </p:to>
                                    </p:set>
                                    <p:animEffect transition="in" filter="fade">
                                      <p:cBhvr>
                                        <p:cTn id="16" dur="500"/>
                                        <p:tgtEl>
                                          <p:spTgt spid="7">
                                            <p:graphicEl>
                                              <a:dgm id="{353F18A9-6C6B-455B-8762-BE95EA186DFB}"/>
                                            </p:graphic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graphicEl>
                                              <a:dgm id="{303E1BBA-002E-4354-8C13-5C410D7DBB09}"/>
                                            </p:graphicEl>
                                          </p:spTgt>
                                        </p:tgtEl>
                                        <p:attrNameLst>
                                          <p:attrName>style.visibility</p:attrName>
                                        </p:attrNameLst>
                                      </p:cBhvr>
                                      <p:to>
                                        <p:strVal val="visible"/>
                                      </p:to>
                                    </p:set>
                                    <p:animEffect transition="in" filter="fade">
                                      <p:cBhvr>
                                        <p:cTn id="25" dur="500"/>
                                        <p:tgtEl>
                                          <p:spTgt spid="7">
                                            <p:graphicEl>
                                              <a:dgm id="{303E1BBA-002E-4354-8C13-5C410D7DBB09}"/>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F008C56E-12EA-4D0E-AC03-0F2672E7F1C6}"/>
                                            </p:graphicEl>
                                          </p:spTgt>
                                        </p:tgtEl>
                                        <p:attrNameLst>
                                          <p:attrName>style.visibility</p:attrName>
                                        </p:attrNameLst>
                                      </p:cBhvr>
                                      <p:to>
                                        <p:strVal val="visible"/>
                                      </p:to>
                                    </p:set>
                                    <p:animEffect transition="in" filter="fade">
                                      <p:cBhvr>
                                        <p:cTn id="28" dur="500"/>
                                        <p:tgtEl>
                                          <p:spTgt spid="7">
                                            <p:graphicEl>
                                              <a:dgm id="{F008C56E-12EA-4D0E-AC03-0F2672E7F1C6}"/>
                                            </p:graphic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BA313609-3122-47B3-A02F-FD12878A7F50}"/>
                                            </p:graphicEl>
                                          </p:spTgt>
                                        </p:tgtEl>
                                        <p:attrNameLst>
                                          <p:attrName>style.visibility</p:attrName>
                                        </p:attrNameLst>
                                      </p:cBhvr>
                                      <p:to>
                                        <p:strVal val="visible"/>
                                      </p:to>
                                    </p:set>
                                    <p:animEffect transition="in" filter="fade">
                                      <p:cBhvr>
                                        <p:cTn id="37" dur="500"/>
                                        <p:tgtEl>
                                          <p:spTgt spid="7">
                                            <p:graphicEl>
                                              <a:dgm id="{BA313609-3122-47B3-A02F-FD12878A7F50}"/>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graphicEl>
                                              <a:dgm id="{5300C018-1030-4DC3-B611-9426D261D34F}"/>
                                            </p:graphicEl>
                                          </p:spTgt>
                                        </p:tgtEl>
                                        <p:attrNameLst>
                                          <p:attrName>style.visibility</p:attrName>
                                        </p:attrNameLst>
                                      </p:cBhvr>
                                      <p:to>
                                        <p:strVal val="visible"/>
                                      </p:to>
                                    </p:set>
                                    <p:animEffect transition="in" filter="fade">
                                      <p:cBhvr>
                                        <p:cTn id="40" dur="500"/>
                                        <p:tgtEl>
                                          <p:spTgt spid="7">
                                            <p:graphicEl>
                                              <a:dgm id="{5300C018-1030-4DC3-B611-9426D261D34F}"/>
                                            </p:graphic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graphicEl>
                                              <a:dgm id="{24C3CCFF-440B-4F5E-8527-81B4F8B9E2F6}"/>
                                            </p:graphicEl>
                                          </p:spTgt>
                                        </p:tgtEl>
                                        <p:attrNameLst>
                                          <p:attrName>style.visibility</p:attrName>
                                        </p:attrNameLst>
                                      </p:cBhvr>
                                      <p:to>
                                        <p:strVal val="visible"/>
                                      </p:to>
                                    </p:set>
                                    <p:animEffect transition="in" filter="fade">
                                      <p:cBhvr>
                                        <p:cTn id="49" dur="500"/>
                                        <p:tgtEl>
                                          <p:spTgt spid="7">
                                            <p:graphicEl>
                                              <a:dgm id="{24C3CCFF-440B-4F5E-8527-81B4F8B9E2F6}"/>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graphicEl>
                                              <a:dgm id="{C942BABB-36A1-45E1-96F2-A587E9BED867}"/>
                                            </p:graphicEl>
                                          </p:spTgt>
                                        </p:tgtEl>
                                        <p:attrNameLst>
                                          <p:attrName>style.visibility</p:attrName>
                                        </p:attrNameLst>
                                      </p:cBhvr>
                                      <p:to>
                                        <p:strVal val="visible"/>
                                      </p:to>
                                    </p:set>
                                    <p:animEffect transition="in" filter="fade">
                                      <p:cBhvr>
                                        <p:cTn id="52" dur="500"/>
                                        <p:tgtEl>
                                          <p:spTgt spid="7">
                                            <p:graphicEl>
                                              <a:dgm id="{C942BABB-36A1-45E1-96F2-A587E9BED867}"/>
                                            </p:graphic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7">
                                            <p:graphicEl>
                                              <a:dgm id="{05BD9758-7E21-4EEE-94D5-A83F82182769}"/>
                                            </p:graphicEl>
                                          </p:spTgt>
                                        </p:tgtEl>
                                        <p:attrNameLst>
                                          <p:attrName>style.visibility</p:attrName>
                                        </p:attrNameLst>
                                      </p:cBhvr>
                                      <p:to>
                                        <p:strVal val="visible"/>
                                      </p:to>
                                    </p:set>
                                    <p:animEffect transition="in" filter="fade">
                                      <p:cBhvr>
                                        <p:cTn id="60" dur="500"/>
                                        <p:tgtEl>
                                          <p:spTgt spid="7">
                                            <p:graphicEl>
                                              <a:dgm id="{05BD9758-7E21-4EEE-94D5-A83F821827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Graphic spid="7" grpId="0" uiExpand="1">
        <p:bldSub>
          <a:bldDgm bld="one"/>
        </p:bldSub>
      </p:bldGraphic>
      <p:bldP spid="9" grpId="0"/>
      <p:bldP spid="10" grpId="0"/>
      <p:bldP spid="11"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p:txBody>
          <a:bodyPr/>
          <a:lstStyle/>
          <a:p>
            <a:r>
              <a:rPr lang="fr-CA" dirty="0"/>
              <a:t>Questions</a:t>
            </a:r>
          </a:p>
        </p:txBody>
      </p:sp>
      <p:sp>
        <p:nvSpPr>
          <p:cNvPr id="3" name="Shape 143" title="décoratif"/>
          <p:cNvSpPr/>
          <p:nvPr>
            <p:custDataLst>
              <p:tags r:id="rId2"/>
            </p:custDataLst>
          </p:nvPr>
        </p:nvSpPr>
        <p:spPr>
          <a:xfrm>
            <a:off x="859536" y="9370329"/>
            <a:ext cx="4680000" cy="4"/>
          </a:xfrm>
          <a:prstGeom prst="line">
            <a:avLst/>
          </a:prstGeom>
          <a:ln w="5715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2940069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fr-CA" dirty="0" smtClean="0"/>
              <a:t>Quoi préparer pour la </a:t>
            </a:r>
            <a:r>
              <a:rPr lang="fr-CA" dirty="0"/>
              <a:t>prochaine </a:t>
            </a:r>
            <a:r>
              <a:rPr lang="fr-CA" dirty="0" smtClean="0"/>
              <a:t>séance</a:t>
            </a:r>
            <a:endParaRPr lang="fr-CA" dirty="0"/>
          </a:p>
        </p:txBody>
      </p:sp>
      <p:sp>
        <p:nvSpPr>
          <p:cNvPr id="7" name="Shape 143" title="Decorative"/>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8" name="Content Placeholder 5"/>
          <p:cNvSpPr>
            <a:spLocks noGrp="1"/>
          </p:cNvSpPr>
          <p:nvPr>
            <p:ph idx="1"/>
          </p:nvPr>
        </p:nvSpPr>
        <p:spPr>
          <a:xfrm>
            <a:off x="853552" y="3200405"/>
            <a:ext cx="10934836" cy="8497754"/>
          </a:xfrm>
        </p:spPr>
        <p:txBody>
          <a:bodyPr anchor="t"/>
          <a:lstStyle/>
          <a:p>
            <a:pPr marL="1758950" lvl="1" indent="-857250">
              <a:spcAft>
                <a:spcPts val="3000"/>
              </a:spcAft>
              <a:buClr>
                <a:schemeClr val="accent3"/>
              </a:buClr>
            </a:pPr>
            <a:endParaRPr lang="fr-CA" sz="4800" dirty="0" smtClean="0"/>
          </a:p>
          <a:p>
            <a:pPr marL="1758950" lvl="1" indent="-857250">
              <a:spcAft>
                <a:spcPts val="3000"/>
              </a:spcAft>
              <a:buClr>
                <a:schemeClr val="accent3"/>
              </a:buClr>
            </a:pPr>
            <a:r>
              <a:rPr lang="fr-CA" sz="4800" dirty="0" smtClean="0"/>
              <a:t>Activité de vocabulaire</a:t>
            </a:r>
          </a:p>
          <a:p>
            <a:pPr marL="1758950" lvl="1" indent="-857250">
              <a:spcAft>
                <a:spcPts val="3000"/>
              </a:spcAft>
              <a:buClr>
                <a:schemeClr val="accent3"/>
              </a:buClr>
            </a:pPr>
            <a:r>
              <a:rPr lang="fr-CA" sz="4800" dirty="0" smtClean="0"/>
              <a:t>Vidéo </a:t>
            </a:r>
            <a:r>
              <a:rPr lang="fr-CA" sz="4800" dirty="0"/>
              <a:t>sur les préjugés</a:t>
            </a:r>
            <a:endParaRPr lang="fr-CA" sz="4800" dirty="0" smtClean="0"/>
          </a:p>
          <a:p>
            <a:pPr marL="1758950" lvl="1" indent="-857250">
              <a:spcAft>
                <a:spcPts val="3000"/>
              </a:spcAft>
              <a:buClr>
                <a:schemeClr val="accent3"/>
              </a:buClr>
            </a:pPr>
            <a:r>
              <a:rPr lang="fr-CA" sz="4800" dirty="0" smtClean="0"/>
              <a:t>Journal d’apprentissage personnel</a:t>
            </a:r>
          </a:p>
        </p:txBody>
      </p:sp>
      <p:pic>
        <p:nvPicPr>
          <p:cNvPr id="6" name="Picture 5" descr="Notez vos réflexions sur des préjugés perçus en milieu de travail, ou toute nouvelle idée et toute nouvelle connaissance sur comment renforcer la diversité et l’inclusion dans votre milieu de travail.&#10;" title="Réflexion sur le deuxième jour dans le journa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2155" y="4549140"/>
            <a:ext cx="13477339" cy="3886200"/>
          </a:xfrm>
          <a:prstGeom prst="rect">
            <a:avLst/>
          </a:prstGeom>
          <a:ln w="38100">
            <a:solidFill>
              <a:schemeClr val="accent1"/>
            </a:solidFill>
          </a:ln>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t>39</a:t>
            </a:fld>
            <a:endParaRPr lang="fr-CA" dirty="0"/>
          </a:p>
        </p:txBody>
      </p:sp>
    </p:spTree>
    <p:extLst>
      <p:ext uri="{BB962C8B-B14F-4D97-AF65-F5344CB8AC3E}">
        <p14:creationId xmlns:p14="http://schemas.microsoft.com/office/powerpoint/2010/main" val="1083190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Ordre du jour</a:t>
            </a:r>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3" name="Content Placeholder 2"/>
          <p:cNvSpPr>
            <a:spLocks noGrp="1"/>
          </p:cNvSpPr>
          <p:nvPr>
            <p:ph idx="1"/>
            <p:custDataLst>
              <p:tags r:id="rId3"/>
            </p:custDataLst>
          </p:nvPr>
        </p:nvSpPr>
        <p:spPr/>
        <p:txBody>
          <a:bodyPr/>
          <a:lstStyle/>
          <a:p>
            <a:pPr marL="575735" indent="-571500">
              <a:buClr>
                <a:schemeClr val="accent3"/>
              </a:buClr>
              <a:buFont typeface="Wingdings" panose="05000000000000000000" pitchFamily="2" charset="2"/>
              <a:buChar char="w"/>
            </a:pPr>
            <a:r>
              <a:rPr lang="fr-CA" dirty="0" smtClean="0"/>
              <a:t>Test d’association implicite</a:t>
            </a:r>
          </a:p>
          <a:p>
            <a:pPr>
              <a:buClr>
                <a:schemeClr val="accent3"/>
              </a:buClr>
            </a:pPr>
            <a:endParaRPr lang="fr-CA" dirty="0" smtClean="0"/>
          </a:p>
          <a:p>
            <a:pPr marL="575735" indent="-571500">
              <a:buClr>
                <a:schemeClr val="accent3"/>
              </a:buClr>
              <a:buFont typeface="Wingdings" panose="05000000000000000000" pitchFamily="2" charset="2"/>
              <a:buChar char="w"/>
            </a:pPr>
            <a:r>
              <a:rPr lang="fr-CA" dirty="0" smtClean="0"/>
              <a:t>Activité de l’image</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Les préjugés (ce qu’ils sont, d’où ils viennent et qui en possède)</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Expressions témoignant de préjugés</a:t>
            </a:r>
          </a:p>
          <a:p>
            <a:pPr>
              <a:buClr>
                <a:schemeClr val="accent3"/>
              </a:buClr>
            </a:pPr>
            <a:endParaRPr lang="fr-CA" dirty="0" smtClean="0"/>
          </a:p>
          <a:p>
            <a:pPr marL="575735" indent="-571500">
              <a:buClr>
                <a:schemeClr val="accent3"/>
              </a:buClr>
              <a:buFont typeface="Wingdings" panose="05000000000000000000" pitchFamily="2" charset="2"/>
              <a:buChar char="w"/>
            </a:pPr>
            <a:r>
              <a:rPr lang="fr-CA" dirty="0" smtClean="0"/>
              <a:t>Préjugés en milieu de travail</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Cycle d’exclusion</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Questions</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a:p>
        </p:txBody>
      </p:sp>
      <p:sp>
        <p:nvSpPr>
          <p:cNvPr id="4" name="Slide Number Placeholder 3"/>
          <p:cNvSpPr>
            <a:spLocks noGrp="1"/>
          </p:cNvSpPr>
          <p:nvPr>
            <p:ph type="sldNum" sz="quarter" idx="12"/>
            <p:custDataLst>
              <p:tags r:id="rId4"/>
            </p:custDataLst>
          </p:nvPr>
        </p:nvSpPr>
        <p:spPr/>
        <p:txBody>
          <a:bodyPr/>
          <a:lstStyle/>
          <a:p>
            <a:fld id="{7088BEF1-D3AD-E34F-A3B9-A73E884A7AB2}" type="slidenum">
              <a:rPr lang="fr-CA" smtClean="0"/>
              <a:t>4</a:t>
            </a:fld>
            <a:endParaRPr lang="fr-CA" dirty="0"/>
          </a:p>
        </p:txBody>
      </p:sp>
    </p:spTree>
    <p:extLst>
      <p:ext uri="{BB962C8B-B14F-4D97-AF65-F5344CB8AC3E}">
        <p14:creationId xmlns:p14="http://schemas.microsoft.com/office/powerpoint/2010/main" val="299678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Discussion</a:t>
            </a:r>
          </a:p>
        </p:txBody>
      </p:sp>
      <p:sp>
        <p:nvSpPr>
          <p:cNvPr id="10"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7" name="Espace réservé du contenu 4"/>
          <p:cNvSpPr txBox="1">
            <a:spLocks/>
          </p:cNvSpPr>
          <p:nvPr>
            <p:custDataLst>
              <p:tags r:id="rId3"/>
            </p:custDataLst>
          </p:nvPr>
        </p:nvSpPr>
        <p:spPr>
          <a:xfrm>
            <a:off x="859537" y="3211840"/>
            <a:ext cx="12031274" cy="7783262"/>
          </a:xfrm>
          <a:prstGeom prst="rect">
            <a:avLst/>
          </a:prstGeom>
        </p:spPr>
        <p:txBody>
          <a:bodyPr vert="horz" lIns="0" tIns="0" rIns="0" bIns="0" rtlCol="0" anchor="ctr">
            <a:noAutofit/>
          </a:bodyPr>
          <a:lstStyle>
            <a:lvl1pPr marL="4235" indent="0" algn="l" defTabSz="1219261" rtl="0" eaLnBrk="1" latinLnBrk="0" hangingPunct="1">
              <a:spcBef>
                <a:spcPts val="0"/>
              </a:spcBef>
              <a:buFont typeface="Arial"/>
              <a:buNone/>
              <a:defRPr sz="3600" kern="1200" baseline="0">
                <a:solidFill>
                  <a:schemeClr val="tx1"/>
                </a:solidFill>
                <a:latin typeface="+mn-lt"/>
                <a:ea typeface="+mn-ea"/>
                <a:cs typeface="+mn-cs"/>
              </a:defRPr>
            </a:lvl1pPr>
            <a:lvl2pPr marL="458788" indent="-455613" algn="l" defTabSz="1219261" rtl="0" eaLnBrk="1" latinLnBrk="0" hangingPunct="1">
              <a:spcBef>
                <a:spcPts val="0"/>
              </a:spcBef>
              <a:buFont typeface="Arial"/>
              <a:buChar char="•"/>
              <a:defRPr sz="3600" kern="1200">
                <a:solidFill>
                  <a:schemeClr val="tx1"/>
                </a:solidFill>
                <a:latin typeface="+mn-lt"/>
                <a:ea typeface="+mn-ea"/>
                <a:cs typeface="+mn-cs"/>
              </a:defRPr>
            </a:lvl2pPr>
            <a:lvl3pPr marL="915988" indent="-455613" algn="l" defTabSz="1219261" rtl="0" eaLnBrk="1" latinLnBrk="0" hangingPunct="1">
              <a:spcBef>
                <a:spcPts val="0"/>
              </a:spcBef>
              <a:buFont typeface="Arial"/>
              <a:buChar char="•"/>
              <a:tabLst/>
              <a:defRPr sz="3600" kern="1200">
                <a:solidFill>
                  <a:schemeClr val="tx1"/>
                </a:solidFill>
                <a:latin typeface="+mn-lt"/>
                <a:ea typeface="+mn-ea"/>
                <a:cs typeface="+mn-cs"/>
              </a:defRPr>
            </a:lvl3pPr>
            <a:lvl4pPr marL="1374775" indent="-463550" algn="l" defTabSz="1219261" rtl="0" eaLnBrk="1" latinLnBrk="0" hangingPunct="1">
              <a:spcBef>
                <a:spcPts val="0"/>
              </a:spcBef>
              <a:buFont typeface="Arial"/>
              <a:buChar char="•"/>
              <a:tabLst/>
              <a:defRPr sz="3600" kern="1200">
                <a:solidFill>
                  <a:schemeClr val="tx1"/>
                </a:solidFill>
                <a:latin typeface="+mn-lt"/>
                <a:ea typeface="+mn-ea"/>
                <a:cs typeface="+mn-cs"/>
              </a:defRPr>
            </a:lvl4pPr>
            <a:lvl5pPr marL="4235" indent="0" algn="l" defTabSz="1219261" rtl="0" eaLnBrk="1" latinLnBrk="0" hangingPunct="1">
              <a:spcBef>
                <a:spcPts val="0"/>
              </a:spcBef>
              <a:buFont typeface="Arial"/>
              <a:buNone/>
              <a:defRPr sz="3600" b="1" kern="1200" baseline="0">
                <a:solidFill>
                  <a:schemeClr val="tx1"/>
                </a:solidFill>
                <a:latin typeface="+mn-lt"/>
                <a:ea typeface="+mn-ea"/>
                <a:cs typeface="+mn-cs"/>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pPr marL="3175" lvl="1" indent="0" algn="ctr">
              <a:buClr>
                <a:schemeClr val="accent3"/>
              </a:buClr>
              <a:buNone/>
            </a:pPr>
            <a:r>
              <a:rPr lang="fr-CA" sz="6600" b="1" dirty="0"/>
              <a:t>Test d’association implicite</a:t>
            </a:r>
          </a:p>
        </p:txBody>
      </p:sp>
      <p:pic>
        <p:nvPicPr>
          <p:cNvPr id="11" name="Picture 4" descr="Image de la page d'accueil du test d'associations implicite avec une liste des différentes options de test : Pays, Genre, Couleur de peau, Poids, Âge, Orientation sexuelle, Race" title="Image de la page d'accueil du test d'associations implicite"/>
          <p:cNvPicPr/>
          <p:nvPr/>
        </p:nvPicPr>
        <p:blipFill>
          <a:blip r:embed="rId7">
            <a:extLst>
              <a:ext uri="{28A0092B-C50C-407E-A947-70E740481C1C}">
                <a14:useLocalDpi xmlns:a14="http://schemas.microsoft.com/office/drawing/2010/main" val="0"/>
              </a:ext>
            </a:extLst>
          </a:blip>
          <a:srcRect/>
          <a:stretch>
            <a:fillRect/>
          </a:stretch>
        </p:blipFill>
        <p:spPr bwMode="auto">
          <a:xfrm>
            <a:off x="13428133" y="1962944"/>
            <a:ext cx="8873067" cy="9856524"/>
          </a:xfrm>
          <a:prstGeom prst="rect">
            <a:avLst/>
          </a:prstGeom>
          <a:noFill/>
          <a:ln>
            <a:noFill/>
          </a:ln>
        </p:spPr>
      </p:pic>
      <p:sp>
        <p:nvSpPr>
          <p:cNvPr id="2" name="Slide Number Placeholder 1"/>
          <p:cNvSpPr>
            <a:spLocks noGrp="1"/>
          </p:cNvSpPr>
          <p:nvPr>
            <p:ph type="sldNum" sz="quarter" idx="12"/>
            <p:custDataLst>
              <p:tags r:id="rId4"/>
            </p:custDataLst>
          </p:nvPr>
        </p:nvSpPr>
        <p:spPr/>
        <p:txBody>
          <a:bodyPr/>
          <a:lstStyle/>
          <a:p>
            <a:fld id="{7088BEF1-D3AD-E34F-A3B9-A73E884A7AB2}" type="slidenum">
              <a:rPr lang="fr-CA" smtClean="0"/>
              <a:pPr/>
              <a:t>5</a:t>
            </a:fld>
            <a:endParaRPr lang="fr-CA" dirty="0"/>
          </a:p>
        </p:txBody>
      </p:sp>
    </p:spTree>
    <p:extLst>
      <p:ext uri="{BB962C8B-B14F-4D97-AF65-F5344CB8AC3E}">
        <p14:creationId xmlns:p14="http://schemas.microsoft.com/office/powerpoint/2010/main" val="979571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p:txBody>
          <a:bodyPr/>
          <a:lstStyle/>
          <a:p>
            <a:r>
              <a:rPr lang="fr-CA" dirty="0"/>
              <a:t>Activité </a:t>
            </a:r>
            <a:r>
              <a:rPr lang="fr-CA" dirty="0" smtClean="0"/>
              <a:t>de l’image</a:t>
            </a:r>
            <a:endParaRPr lang="fr-CA" dirty="0"/>
          </a:p>
        </p:txBody>
      </p:sp>
      <p:sp>
        <p:nvSpPr>
          <p:cNvPr id="8" name="Shape 143" title="décoratif"/>
          <p:cNvSpPr/>
          <p:nvPr>
            <p:custDataLst>
              <p:tags r:id="rId2"/>
            </p:custDataLst>
          </p:nvPr>
        </p:nvSpPr>
        <p:spPr>
          <a:xfrm>
            <a:off x="859536" y="9370329"/>
            <a:ext cx="8395539" cy="4"/>
          </a:xfrm>
          <a:prstGeom prst="line">
            <a:avLst/>
          </a:prstGeom>
          <a:ln w="57150">
            <a:solidFill>
              <a:schemeClr val="accent3"/>
            </a:solidFill>
          </a:ln>
        </p:spPr>
        <p:txBody>
          <a:bodyPr lIns="45718" tIns="45718" rIns="45718" bIns="45718"/>
          <a:lstStyle/>
          <a:p>
            <a:endParaRPr lang="fr-CA" dirty="0"/>
          </a:p>
        </p:txBody>
      </p:sp>
      <p:sp>
        <p:nvSpPr>
          <p:cNvPr id="4" name="Text Placeholder 4"/>
          <p:cNvSpPr txBox="1">
            <a:spLocks/>
          </p:cNvSpPr>
          <p:nvPr>
            <p:custDataLst>
              <p:tags r:id="rId3"/>
            </p:custDataLst>
          </p:nvPr>
        </p:nvSpPr>
        <p:spPr>
          <a:xfrm>
            <a:off x="859536" y="9834747"/>
            <a:ext cx="17373600" cy="2110164"/>
          </a:xfrm>
          <a:prstGeom prst="rect">
            <a:avLst/>
          </a:prstGeom>
        </p:spPr>
        <p:txBody>
          <a:bodyPr vert="horz" lIns="0" tIns="0" rIns="0" bIns="0" rtlCol="0">
            <a:noAutofit/>
          </a:bodyPr>
          <a:lstStyle>
            <a:lvl1pPr marL="0" indent="0" algn="l" defTabSz="1219261" rtl="0" eaLnBrk="1" latinLnBrk="0" hangingPunct="1">
              <a:spcBef>
                <a:spcPts val="0"/>
              </a:spcBef>
              <a:buFont typeface="Arial"/>
              <a:buNone/>
              <a:defRPr sz="3600" b="1" kern="1200" baseline="0">
                <a:solidFill>
                  <a:schemeClr val="bg1"/>
                </a:solidFill>
                <a:latin typeface="+mn-lt"/>
                <a:ea typeface="+mn-ea"/>
                <a:cs typeface="+mn-cs"/>
              </a:defRPr>
            </a:lvl1pPr>
            <a:lvl2pPr marL="1219261" indent="0" algn="ctr" defTabSz="1219261" rtl="0" eaLnBrk="1" latinLnBrk="0" hangingPunct="1">
              <a:spcBef>
                <a:spcPts val="0"/>
              </a:spcBef>
              <a:buFont typeface="Arial"/>
              <a:buNone/>
              <a:defRPr sz="3600" kern="1200">
                <a:solidFill>
                  <a:schemeClr val="tx1">
                    <a:tint val="75000"/>
                  </a:schemeClr>
                </a:solidFill>
                <a:latin typeface="+mn-lt"/>
                <a:ea typeface="+mn-ea"/>
                <a:cs typeface="+mn-cs"/>
              </a:defRPr>
            </a:lvl2pPr>
            <a:lvl3pPr marL="2438522" indent="0" algn="ctr" defTabSz="1219261" rtl="0" eaLnBrk="1" latinLnBrk="0" hangingPunct="1">
              <a:spcBef>
                <a:spcPts val="0"/>
              </a:spcBef>
              <a:buFont typeface="Arial"/>
              <a:buNone/>
              <a:tabLst/>
              <a:defRPr sz="3600" kern="1200">
                <a:solidFill>
                  <a:schemeClr val="tx1">
                    <a:tint val="75000"/>
                  </a:schemeClr>
                </a:solidFill>
                <a:latin typeface="+mn-lt"/>
                <a:ea typeface="+mn-ea"/>
                <a:cs typeface="+mn-cs"/>
              </a:defRPr>
            </a:lvl3pPr>
            <a:lvl4pPr marL="3657783" indent="0" algn="ctr" defTabSz="1219261" rtl="0" eaLnBrk="1" latinLnBrk="0" hangingPunct="1">
              <a:spcBef>
                <a:spcPts val="0"/>
              </a:spcBef>
              <a:buFont typeface="Arial"/>
              <a:buNone/>
              <a:tabLst/>
              <a:defRPr sz="3600" kern="1200">
                <a:solidFill>
                  <a:schemeClr val="tx1">
                    <a:tint val="75000"/>
                  </a:schemeClr>
                </a:solidFill>
                <a:latin typeface="+mn-lt"/>
                <a:ea typeface="+mn-ea"/>
                <a:cs typeface="+mn-cs"/>
              </a:defRPr>
            </a:lvl4pPr>
            <a:lvl5pPr marL="4877044" indent="0" algn="ctr" defTabSz="1219261" rtl="0" eaLnBrk="1" latinLnBrk="0" hangingPunct="1">
              <a:spcBef>
                <a:spcPts val="0"/>
              </a:spcBef>
              <a:buFont typeface="Arial"/>
              <a:buNone/>
              <a:defRPr sz="3600" b="1" kern="1200" baseline="0">
                <a:solidFill>
                  <a:schemeClr val="tx1">
                    <a:tint val="75000"/>
                  </a:schemeClr>
                </a:solidFill>
                <a:latin typeface="+mn-lt"/>
                <a:ea typeface="+mn-ea"/>
                <a:cs typeface="+mn-cs"/>
              </a:defRPr>
            </a:lvl5pPr>
            <a:lvl6pPr marL="6096305" indent="0" algn="ctr" defTabSz="1219261" rtl="0" eaLnBrk="1" latinLnBrk="0" hangingPunct="1">
              <a:spcBef>
                <a:spcPct val="20000"/>
              </a:spcBef>
              <a:buFont typeface="Arial"/>
              <a:buNone/>
              <a:defRPr sz="5300" kern="1200">
                <a:solidFill>
                  <a:schemeClr val="tx1">
                    <a:tint val="75000"/>
                  </a:schemeClr>
                </a:solidFill>
                <a:latin typeface="+mn-lt"/>
                <a:ea typeface="+mn-ea"/>
                <a:cs typeface="+mn-cs"/>
              </a:defRPr>
            </a:lvl6pPr>
            <a:lvl7pPr marL="7315566" indent="0" algn="ctr" defTabSz="1219261" rtl="0" eaLnBrk="1" latinLnBrk="0" hangingPunct="1">
              <a:spcBef>
                <a:spcPct val="20000"/>
              </a:spcBef>
              <a:buFont typeface="Arial"/>
              <a:buNone/>
              <a:defRPr sz="5300" kern="1200">
                <a:solidFill>
                  <a:schemeClr val="tx1">
                    <a:tint val="75000"/>
                  </a:schemeClr>
                </a:solidFill>
                <a:latin typeface="+mn-lt"/>
                <a:ea typeface="+mn-ea"/>
                <a:cs typeface="+mn-cs"/>
              </a:defRPr>
            </a:lvl7pPr>
            <a:lvl8pPr marL="8534827" indent="0" algn="ctr" defTabSz="1219261" rtl="0" eaLnBrk="1" latinLnBrk="0" hangingPunct="1">
              <a:spcBef>
                <a:spcPct val="20000"/>
              </a:spcBef>
              <a:buFont typeface="Arial"/>
              <a:buNone/>
              <a:defRPr sz="5300" kern="1200">
                <a:solidFill>
                  <a:schemeClr val="tx1">
                    <a:tint val="75000"/>
                  </a:schemeClr>
                </a:solidFill>
                <a:latin typeface="+mn-lt"/>
                <a:ea typeface="+mn-ea"/>
                <a:cs typeface="+mn-cs"/>
              </a:defRPr>
            </a:lvl8pPr>
            <a:lvl9pPr marL="9754088" indent="0" algn="ctr" defTabSz="1219261" rtl="0" eaLnBrk="1" latinLnBrk="0" hangingPunct="1">
              <a:spcBef>
                <a:spcPct val="20000"/>
              </a:spcBef>
              <a:buFont typeface="Arial"/>
              <a:buNone/>
              <a:defRPr sz="5300" kern="1200">
                <a:solidFill>
                  <a:schemeClr val="tx1">
                    <a:tint val="75000"/>
                  </a:schemeClr>
                </a:solidFill>
                <a:latin typeface="+mn-lt"/>
                <a:ea typeface="+mn-ea"/>
                <a:cs typeface="+mn-cs"/>
              </a:defRPr>
            </a:lvl9pPr>
          </a:lstStyle>
          <a:p>
            <a:r>
              <a:rPr lang="fr-CA" sz="6600" dirty="0"/>
              <a:t>Point de vue</a:t>
            </a:r>
          </a:p>
        </p:txBody>
      </p:sp>
    </p:spTree>
    <p:extLst>
      <p:ext uri="{BB962C8B-B14F-4D97-AF65-F5344CB8AC3E}">
        <p14:creationId xmlns:p14="http://schemas.microsoft.com/office/powerpoint/2010/main" val="3213669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1"/>
            </p:custDataLst>
          </p:nvPr>
        </p:nvSpPr>
        <p:spPr/>
        <p:txBody>
          <a:bodyPr/>
          <a:lstStyle/>
          <a:p>
            <a:r>
              <a:rPr lang="fr-CA" dirty="0"/>
              <a:t>Activité de l’image – Point de vue 1</a:t>
            </a:r>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2" name="Content Placeholder 1"/>
          <p:cNvSpPr>
            <a:spLocks noGrp="1"/>
          </p:cNvSpPr>
          <p:nvPr>
            <p:ph idx="1"/>
            <p:custDataLst>
              <p:tags r:id="rId3"/>
            </p:custDataLst>
          </p:nvPr>
        </p:nvSpPr>
        <p:spPr/>
        <p:txBody>
          <a:bodyPr/>
          <a:lstStyle/>
          <a:p>
            <a:pPr algn="ctr">
              <a:buClr>
                <a:schemeClr val="accent3"/>
              </a:buClr>
            </a:pPr>
            <a:r>
              <a:rPr lang="fr-CA" b="1" dirty="0" smtClean="0"/>
              <a:t>Quelle est votre première impression? </a:t>
            </a:r>
          </a:p>
          <a:p>
            <a:pPr algn="ctr">
              <a:buClr>
                <a:schemeClr val="accent3"/>
              </a:buClr>
            </a:pPr>
            <a:r>
              <a:rPr lang="fr-CA" dirty="0" smtClean="0"/>
              <a:t>Veuillez utiliser un mot pour décrire ce que vous voyez dans cette photo. </a:t>
            </a:r>
          </a:p>
          <a:p>
            <a:endParaRPr lang="fr-CA" dirty="0"/>
          </a:p>
        </p:txBody>
      </p:sp>
      <p:pic>
        <p:nvPicPr>
          <p:cNvPr id="6" name="Picture 5" title="Photo noir et blanc d'un attrapeur de rêves au coucher du soleil fond violet foncé">
            <a:extLst>
              <a:ext uri="{FF2B5EF4-FFF2-40B4-BE49-F238E27FC236}">
                <a16:creationId xmlns:a16="http://schemas.microsoft.com/office/drawing/2014/main" id="{E286FF2D-8800-4799-B6B6-DDDAF9DFE018}"/>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6721675" y="4446880"/>
            <a:ext cx="10943825" cy="7295883"/>
          </a:xfrm>
          <a:prstGeom prst="rect">
            <a:avLst/>
          </a:prstGeom>
        </p:spPr>
      </p:pic>
      <p:sp>
        <p:nvSpPr>
          <p:cNvPr id="4" name="Slide Number Placeholder 3"/>
          <p:cNvSpPr>
            <a:spLocks noGrp="1"/>
          </p:cNvSpPr>
          <p:nvPr>
            <p:ph type="sldNum" sz="quarter" idx="12"/>
            <p:custDataLst>
              <p:tags r:id="rId5"/>
            </p:custDataLst>
          </p:nvPr>
        </p:nvSpPr>
        <p:spPr/>
        <p:txBody>
          <a:bodyPr/>
          <a:lstStyle/>
          <a:p>
            <a:fld id="{7088BEF1-D3AD-E34F-A3B9-A73E884A7AB2}" type="slidenum">
              <a:rPr lang="fr-CA" smtClean="0"/>
              <a:t>7</a:t>
            </a:fld>
            <a:endParaRPr lang="fr-CA" dirty="0"/>
          </a:p>
        </p:txBody>
      </p:sp>
    </p:spTree>
    <p:extLst>
      <p:ext uri="{BB962C8B-B14F-4D97-AF65-F5344CB8AC3E}">
        <p14:creationId xmlns:p14="http://schemas.microsoft.com/office/powerpoint/2010/main" val="2795014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1"/>
            </p:custDataLst>
          </p:nvPr>
        </p:nvSpPr>
        <p:spPr/>
        <p:txBody>
          <a:bodyPr/>
          <a:lstStyle/>
          <a:p>
            <a:r>
              <a:rPr lang="fr-CA" dirty="0"/>
              <a:t>Activité de l’image – Point de vue 2</a:t>
            </a:r>
          </a:p>
        </p:txBody>
      </p:sp>
      <p:sp>
        <p:nvSpPr>
          <p:cNvPr id="8"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2" name="Content Placeholder 1"/>
          <p:cNvSpPr>
            <a:spLocks noGrp="1"/>
          </p:cNvSpPr>
          <p:nvPr>
            <p:ph idx="1"/>
            <p:custDataLst>
              <p:tags r:id="rId3"/>
            </p:custDataLst>
          </p:nvPr>
        </p:nvSpPr>
        <p:spPr/>
        <p:txBody>
          <a:bodyPr/>
          <a:lstStyle/>
          <a:p>
            <a:pPr algn="ctr">
              <a:buClr>
                <a:schemeClr val="accent3"/>
              </a:buClr>
            </a:pPr>
            <a:r>
              <a:rPr lang="fr-CA" b="1" dirty="0" smtClean="0"/>
              <a:t>Quelle est votre première impression? </a:t>
            </a:r>
          </a:p>
          <a:p>
            <a:pPr algn="ctr">
              <a:buClr>
                <a:schemeClr val="accent3"/>
              </a:buClr>
            </a:pPr>
            <a:r>
              <a:rPr lang="fr-CA" dirty="0" smtClean="0"/>
              <a:t>Veuillez utiliser un mot pour décrire ce que vous voyez dans cette photo. </a:t>
            </a:r>
          </a:p>
          <a:p>
            <a:endParaRPr lang="fr-CA" dirty="0"/>
          </a:p>
        </p:txBody>
      </p:sp>
      <p:pic>
        <p:nvPicPr>
          <p:cNvPr id="6" name="Picture 5" title="Focus sur un homme blanc souriant tenant un mug dans une main et une télécommande de télévision dans l'autre, tandis qu'une femme blanche repasse en arrière-plan">
            <a:extLst>
              <a:ext uri="{FF2B5EF4-FFF2-40B4-BE49-F238E27FC236}">
                <a16:creationId xmlns:a16="http://schemas.microsoft.com/office/drawing/2014/main" id="{5B2E62D0-4A82-474A-846D-58E69D52E13D}"/>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7032921" y="4475513"/>
            <a:ext cx="10321332" cy="7277862"/>
          </a:xfrm>
          <a:prstGeom prst="rect">
            <a:avLst/>
          </a:prstGeom>
        </p:spPr>
      </p:pic>
      <p:sp>
        <p:nvSpPr>
          <p:cNvPr id="4" name="Slide Number Placeholder 3"/>
          <p:cNvSpPr>
            <a:spLocks noGrp="1"/>
          </p:cNvSpPr>
          <p:nvPr>
            <p:ph type="sldNum" sz="quarter" idx="12"/>
            <p:custDataLst>
              <p:tags r:id="rId5"/>
            </p:custDataLst>
          </p:nvPr>
        </p:nvSpPr>
        <p:spPr/>
        <p:txBody>
          <a:bodyPr/>
          <a:lstStyle/>
          <a:p>
            <a:fld id="{7088BEF1-D3AD-E34F-A3B9-A73E884A7AB2}" type="slidenum">
              <a:rPr lang="fr-CA" smtClean="0"/>
              <a:t>8</a:t>
            </a:fld>
            <a:endParaRPr lang="fr-CA" dirty="0"/>
          </a:p>
        </p:txBody>
      </p:sp>
    </p:spTree>
    <p:extLst>
      <p:ext uri="{BB962C8B-B14F-4D97-AF65-F5344CB8AC3E}">
        <p14:creationId xmlns:p14="http://schemas.microsoft.com/office/powerpoint/2010/main" val="960709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1"/>
            </p:custDataLst>
          </p:nvPr>
        </p:nvSpPr>
        <p:spPr/>
        <p:txBody>
          <a:bodyPr/>
          <a:lstStyle/>
          <a:p>
            <a:r>
              <a:rPr lang="fr-CA" dirty="0"/>
              <a:t>Activité de l’image – Point de vue 3</a:t>
            </a:r>
          </a:p>
        </p:txBody>
      </p:sp>
      <p:sp>
        <p:nvSpPr>
          <p:cNvPr id="9"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2" name="Content Placeholder 1"/>
          <p:cNvSpPr>
            <a:spLocks noGrp="1"/>
          </p:cNvSpPr>
          <p:nvPr>
            <p:ph idx="1"/>
            <p:custDataLst>
              <p:tags r:id="rId3"/>
            </p:custDataLst>
          </p:nvPr>
        </p:nvSpPr>
        <p:spPr/>
        <p:txBody>
          <a:bodyPr/>
          <a:lstStyle/>
          <a:p>
            <a:pPr algn="ctr">
              <a:buClr>
                <a:schemeClr val="accent3"/>
              </a:buClr>
            </a:pPr>
            <a:r>
              <a:rPr lang="fr-CA" b="1" dirty="0" smtClean="0"/>
              <a:t>Quelle est votre première impression? </a:t>
            </a:r>
          </a:p>
          <a:p>
            <a:pPr algn="ctr">
              <a:buClr>
                <a:schemeClr val="accent3"/>
              </a:buClr>
            </a:pPr>
            <a:r>
              <a:rPr lang="fr-CA" dirty="0" smtClean="0"/>
              <a:t>Veuillez utiliser un mot pour décrire ce que vous voyez dans cette photo. </a:t>
            </a:r>
          </a:p>
          <a:p>
            <a:endParaRPr lang="fr-CA" dirty="0"/>
          </a:p>
        </p:txBody>
      </p:sp>
      <p:pic>
        <p:nvPicPr>
          <p:cNvPr id="8" name="Picture 7" title="Le dos d'une femme blonde en fauteuil roulant dans un immeuble de bureaux entouré de murs de verr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1187" y="4355432"/>
            <a:ext cx="10464799" cy="7603957"/>
          </a:xfrm>
          <a:prstGeom prst="rect">
            <a:avLst/>
          </a:prstGeom>
        </p:spPr>
      </p:pic>
      <p:sp>
        <p:nvSpPr>
          <p:cNvPr id="4" name="Slide Number Placeholder 3"/>
          <p:cNvSpPr>
            <a:spLocks noGrp="1"/>
          </p:cNvSpPr>
          <p:nvPr>
            <p:ph type="sldNum" sz="quarter" idx="12"/>
            <p:custDataLst>
              <p:tags r:id="rId4"/>
            </p:custDataLst>
          </p:nvPr>
        </p:nvSpPr>
        <p:spPr/>
        <p:txBody>
          <a:bodyPr/>
          <a:lstStyle/>
          <a:p>
            <a:fld id="{7088BEF1-D3AD-E34F-A3B9-A73E884A7AB2}" type="slidenum">
              <a:rPr lang="fr-CA" smtClean="0"/>
              <a:t>9</a:t>
            </a:fld>
            <a:endParaRPr lang="fr-CA" dirty="0"/>
          </a:p>
        </p:txBody>
      </p:sp>
    </p:spTree>
    <p:extLst>
      <p:ext uri="{BB962C8B-B14F-4D97-AF65-F5344CB8AC3E}">
        <p14:creationId xmlns:p14="http://schemas.microsoft.com/office/powerpoint/2010/main" val="34556917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579311|-10846711|-14797230|-8244963|-11249614|SPAC&quot;,&quot;Id&quot;:&quot;5ed8f0154544376e84e0e377&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5"/>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5"/>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4"/>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4"/>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10"/>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7"/>
</p:tagLst>
</file>

<file path=ppt/tags/tag118.xml><?xml version="1.0" encoding="utf-8"?>
<p:tagLst xmlns:a="http://schemas.openxmlformats.org/drawingml/2006/main" xmlns:r="http://schemas.openxmlformats.org/officeDocument/2006/relationships" xmlns:p="http://schemas.openxmlformats.org/presentationml/2006/main">
  <p:tag name="NUM" val="6"/>
</p:tagLst>
</file>

<file path=ppt/tags/tag119.xml><?xml version="1.0" encoding="utf-8"?>
<p:tagLst xmlns:a="http://schemas.openxmlformats.org/drawingml/2006/main" xmlns:r="http://schemas.openxmlformats.org/officeDocument/2006/relationships" xmlns:p="http://schemas.openxmlformats.org/presentationml/2006/main">
  <p:tag name="NUM" val="5"/>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4"/>
</p:tagLst>
</file>

<file path=ppt/tags/tag121.xml><?xml version="1.0" encoding="utf-8"?>
<p:tagLst xmlns:a="http://schemas.openxmlformats.org/drawingml/2006/main" xmlns:r="http://schemas.openxmlformats.org/officeDocument/2006/relationships" xmlns:p="http://schemas.openxmlformats.org/presentationml/2006/main">
  <p:tag name="NUM" val="3"/>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2"/>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4"/>
</p:tagLst>
</file>

<file path=ppt/tags/tag127.xml><?xml version="1.0" encoding="utf-8"?>
<p:tagLst xmlns:a="http://schemas.openxmlformats.org/drawingml/2006/main" xmlns:r="http://schemas.openxmlformats.org/officeDocument/2006/relationships" xmlns:p="http://schemas.openxmlformats.org/presentationml/2006/main">
  <p:tag name="NUM" val="3"/>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4"/>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4"/>
</p:tagLst>
</file>

<file path=ppt/tags/tag26.xml><?xml version="1.0" encoding="utf-8"?>
<p:tagLst xmlns:a="http://schemas.openxmlformats.org/drawingml/2006/main" xmlns:r="http://schemas.openxmlformats.org/officeDocument/2006/relationships" xmlns:p="http://schemas.openxmlformats.org/presentationml/2006/main">
  <p:tag name="NUM" val="5"/>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5"/>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4"/>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5"/>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5"/>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5"/>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2"/>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5"/>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5"/>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4"/>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5"/>
</p:tagLst>
</file>

<file path=ppt/tags/tag97.xml><?xml version="1.0" encoding="utf-8"?>
<p:tagLst xmlns:a="http://schemas.openxmlformats.org/drawingml/2006/main" xmlns:r="http://schemas.openxmlformats.org/officeDocument/2006/relationships" xmlns:p="http://schemas.openxmlformats.org/presentationml/2006/main">
  <p:tag name="NUM" val="3"/>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Canada School of Public Service">
  <a:themeElements>
    <a:clrScheme name="Canada School of Public Service">
      <a:dk1>
        <a:sysClr val="windowText" lastClr="000000"/>
      </a:dk1>
      <a:lt1>
        <a:sysClr val="window" lastClr="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Canada School of Public Service">
      <a:majorFont>
        <a:latin typeface="Georgia"/>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36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8847</TotalTime>
  <Words>1803</Words>
  <Application>Microsoft Office PowerPoint</Application>
  <PresentationFormat>Custom</PresentationFormat>
  <Paragraphs>256</Paragraphs>
  <Slides>39</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Arial Black</vt:lpstr>
      <vt:lpstr>Calibri</vt:lpstr>
      <vt:lpstr>Futura Lt BT</vt:lpstr>
      <vt:lpstr>Georgia</vt:lpstr>
      <vt:lpstr>Lucida Grande</vt:lpstr>
      <vt:lpstr>Wingdings</vt:lpstr>
      <vt:lpstr>Canada School of Public Service</vt:lpstr>
      <vt:lpstr>Analyser les préjugés inconscients</vt:lpstr>
      <vt:lpstr>Jour 2 </vt:lpstr>
      <vt:lpstr>Objectifs de la séance </vt:lpstr>
      <vt:lpstr>Ordre du jour</vt:lpstr>
      <vt:lpstr>Discussion</vt:lpstr>
      <vt:lpstr>Activité de l’image</vt:lpstr>
      <vt:lpstr>Activité de l’image – Point de vue 1</vt:lpstr>
      <vt:lpstr>Activité de l’image – Point de vue 2</vt:lpstr>
      <vt:lpstr>Activité de l’image – Point de vue 3</vt:lpstr>
      <vt:lpstr>Activité de l’image – Point de vue 4</vt:lpstr>
      <vt:lpstr>Activité de l’image – Point de vue 5</vt:lpstr>
      <vt:lpstr>Activité de l’image – Point de vue 6</vt:lpstr>
      <vt:lpstr>Qu’est-ce qu’un préjugé?</vt:lpstr>
      <vt:lpstr>Les préjugés sont...</vt:lpstr>
      <vt:lpstr>Déjouer votre tête</vt:lpstr>
      <vt:lpstr>Parcours d'apprentissage sur les préjugés inconscients </vt:lpstr>
      <vt:lpstr>Perspectives de la recherche sur les préjugés inconscients </vt:lpstr>
      <vt:lpstr>Faits intéressants tirés d'études sur  les préjugés inconscients</vt:lpstr>
      <vt:lpstr>Les préjugés les plus répandus</vt:lpstr>
      <vt:lpstr>Expressions témoignant de préjugés </vt:lpstr>
      <vt:lpstr>Pause</vt:lpstr>
      <vt:lpstr>Pause</vt:lpstr>
      <vt:lpstr>Pause</vt:lpstr>
      <vt:lpstr>Pause</vt:lpstr>
      <vt:lpstr>Pause</vt:lpstr>
      <vt:lpstr>Pause</vt:lpstr>
      <vt:lpstr>Pause</vt:lpstr>
      <vt:lpstr>Pause</vt:lpstr>
      <vt:lpstr>Pause</vt:lpstr>
      <vt:lpstr>Pause</vt:lpstr>
      <vt:lpstr>Les préjugés en milieu de travail</vt:lpstr>
      <vt:lpstr>Les préjugés en milieu de travail…</vt:lpstr>
      <vt:lpstr>Microagressions</vt:lpstr>
      <vt:lpstr>Microiniquités</vt:lpstr>
      <vt:lpstr>Retour sur le vidéo</vt:lpstr>
      <vt:lpstr>Les préjugés dans votre milieu de travail</vt:lpstr>
      <vt:lpstr>Analyser tout ce jargon… . .</vt:lpstr>
      <vt:lpstr>Questions</vt:lpstr>
      <vt:lpstr>Quoi préparer pour la prochaine séance</vt:lpstr>
    </vt:vector>
  </TitlesOfParts>
  <Company>Sophie Le Bigot Présentatique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Sophie Le Bigot</dc:creator>
  <cp:lastModifiedBy>Sarah Lawrence</cp:lastModifiedBy>
  <cp:revision>611</cp:revision>
  <cp:lastPrinted>2019-12-06T18:50:49Z</cp:lastPrinted>
  <dcterms:created xsi:type="dcterms:W3CDTF">2019-03-22T13:13:06Z</dcterms:created>
  <dcterms:modified xsi:type="dcterms:W3CDTF">2020-12-02T13:27:08Z</dcterms:modified>
</cp:coreProperties>
</file>